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6"/>
  </p:sldMasterIdLst>
  <p:notesMasterIdLst>
    <p:notesMasterId r:id="rId83"/>
  </p:notesMasterIdLst>
  <p:handoutMasterIdLst>
    <p:handoutMasterId r:id="rId84"/>
  </p:handoutMasterIdLst>
  <p:sldIdLst>
    <p:sldId id="757" r:id="rId7"/>
    <p:sldId id="1008" r:id="rId8"/>
    <p:sldId id="917" r:id="rId9"/>
    <p:sldId id="988" r:id="rId10"/>
    <p:sldId id="986" r:id="rId11"/>
    <p:sldId id="987" r:id="rId12"/>
    <p:sldId id="965" r:id="rId13"/>
    <p:sldId id="872" r:id="rId14"/>
    <p:sldId id="972" r:id="rId15"/>
    <p:sldId id="977" r:id="rId16"/>
    <p:sldId id="980" r:id="rId17"/>
    <p:sldId id="979" r:id="rId18"/>
    <p:sldId id="974" r:id="rId19"/>
    <p:sldId id="967" r:id="rId20"/>
    <p:sldId id="968" r:id="rId21"/>
    <p:sldId id="969" r:id="rId22"/>
    <p:sldId id="983" r:id="rId23"/>
    <p:sldId id="982" r:id="rId24"/>
    <p:sldId id="873" r:id="rId25"/>
    <p:sldId id="874" r:id="rId26"/>
    <p:sldId id="875" r:id="rId27"/>
    <p:sldId id="918" r:id="rId28"/>
    <p:sldId id="878" r:id="rId29"/>
    <p:sldId id="879" r:id="rId30"/>
    <p:sldId id="880" r:id="rId31"/>
    <p:sldId id="881" r:id="rId32"/>
    <p:sldId id="882" r:id="rId33"/>
    <p:sldId id="885" r:id="rId34"/>
    <p:sldId id="944" r:id="rId35"/>
    <p:sldId id="943" r:id="rId36"/>
    <p:sldId id="937" r:id="rId37"/>
    <p:sldId id="919" r:id="rId38"/>
    <p:sldId id="920" r:id="rId39"/>
    <p:sldId id="922" r:id="rId40"/>
    <p:sldId id="923" r:id="rId41"/>
    <p:sldId id="924" r:id="rId42"/>
    <p:sldId id="932" r:id="rId43"/>
    <p:sldId id="925" r:id="rId44"/>
    <p:sldId id="926" r:id="rId45"/>
    <p:sldId id="931" r:id="rId46"/>
    <p:sldId id="927" r:id="rId47"/>
    <p:sldId id="928" r:id="rId48"/>
    <p:sldId id="929" r:id="rId49"/>
    <p:sldId id="933" r:id="rId50"/>
    <p:sldId id="934" r:id="rId51"/>
    <p:sldId id="935" r:id="rId52"/>
    <p:sldId id="941" r:id="rId53"/>
    <p:sldId id="921" r:id="rId54"/>
    <p:sldId id="936" r:id="rId55"/>
    <p:sldId id="999" r:id="rId56"/>
    <p:sldId id="945" r:id="rId57"/>
    <p:sldId id="947" r:id="rId58"/>
    <p:sldId id="946" r:id="rId59"/>
    <p:sldId id="901" r:id="rId60"/>
    <p:sldId id="902" r:id="rId61"/>
    <p:sldId id="1005" r:id="rId62"/>
    <p:sldId id="1006" r:id="rId63"/>
    <p:sldId id="991" r:id="rId64"/>
    <p:sldId id="903" r:id="rId65"/>
    <p:sldId id="992" r:id="rId66"/>
    <p:sldId id="962" r:id="rId67"/>
    <p:sldId id="963" r:id="rId68"/>
    <p:sldId id="958" r:id="rId69"/>
    <p:sldId id="959" r:id="rId70"/>
    <p:sldId id="994" r:id="rId71"/>
    <p:sldId id="1007" r:id="rId72"/>
    <p:sldId id="951" r:id="rId73"/>
    <p:sldId id="905" r:id="rId74"/>
    <p:sldId id="964" r:id="rId75"/>
    <p:sldId id="907" r:id="rId76"/>
    <p:sldId id="993" r:id="rId77"/>
    <p:sldId id="995" r:id="rId78"/>
    <p:sldId id="996" r:id="rId79"/>
    <p:sldId id="1000" r:id="rId80"/>
    <p:sldId id="990" r:id="rId81"/>
    <p:sldId id="915" r:id="rId82"/>
  </p:sldIdLst>
  <p:sldSz cx="9144000" cy="6858000" type="screen4x3"/>
  <p:notesSz cx="7010400" cy="9296400"/>
  <p:custDataLst>
    <p:tags r:id="rId85"/>
  </p:custDataLst>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FDA"/>
    <a:srgbClr val="6699FF"/>
    <a:srgbClr val="990000"/>
    <a:srgbClr val="FFCC00"/>
    <a:srgbClr val="CC3300"/>
    <a:srgbClr val="CCDFF4"/>
    <a:srgbClr val="FF00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0028" autoAdjust="0"/>
  </p:normalViewPr>
  <p:slideViewPr>
    <p:cSldViewPr snapToObjects="1">
      <p:cViewPr varScale="1">
        <p:scale>
          <a:sx n="25" d="100"/>
          <a:sy n="25" d="100"/>
        </p:scale>
        <p:origin x="1650" y="30"/>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026"/>
    </p:cViewPr>
  </p:sorterViewPr>
  <p:notesViewPr>
    <p:cSldViewPr snapToObjects="1">
      <p:cViewPr>
        <p:scale>
          <a:sx n="125" d="100"/>
          <a:sy n="125" d="100"/>
        </p:scale>
        <p:origin x="822" y="-20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6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9" name="Rectangle 7"/>
          <p:cNvSpPr>
            <a:spLocks noChangeArrowheads="1"/>
          </p:cNvSpPr>
          <p:nvPr/>
        </p:nvSpPr>
        <p:spPr bwMode="auto">
          <a:xfrm>
            <a:off x="820010" y="8841418"/>
            <a:ext cx="5956101" cy="278216"/>
          </a:xfrm>
          <a:prstGeom prst="rect">
            <a:avLst/>
          </a:prstGeom>
          <a:noFill/>
          <a:ln w="12700">
            <a:noFill/>
            <a:miter lim="800000"/>
            <a:headEnd type="none" w="sm" len="sm"/>
            <a:tailEnd type="none" w="sm" len="sm"/>
          </a:ln>
          <a:effectLst/>
        </p:spPr>
        <p:txBody>
          <a:bodyPr wrap="none" lIns="0" tIns="0" rIns="0" bIns="0" anchor="b"/>
          <a:lstStyle/>
          <a:p>
            <a:pPr algn="l" defTabSz="950249"/>
            <a:r>
              <a:rPr lang="en-US" sz="600" dirty="0">
                <a:solidFill>
                  <a:srgbClr val="000000"/>
                </a:solidFill>
                <a:cs typeface="Times New Roman" pitchFamily="18" charset="0"/>
              </a:rPr>
              <a:t>© 2015 WILSON LANGUAGE TRAINING CORPORATION. ALL RIGHTS RESERVED. (032515)       |      www.wilsonlanguage.com</a:t>
            </a:r>
          </a:p>
        </p:txBody>
      </p:sp>
      <p:sp>
        <p:nvSpPr>
          <p:cNvPr id="207880" name="Rectangle 8"/>
          <p:cNvSpPr>
            <a:spLocks noChangeArrowheads="1"/>
          </p:cNvSpPr>
          <p:nvPr/>
        </p:nvSpPr>
        <p:spPr bwMode="auto">
          <a:xfrm>
            <a:off x="5501217" y="8993591"/>
            <a:ext cx="1322057" cy="153710"/>
          </a:xfrm>
          <a:prstGeom prst="rect">
            <a:avLst/>
          </a:prstGeom>
          <a:noFill/>
          <a:ln w="9525">
            <a:noFill/>
            <a:miter lim="800000"/>
            <a:headEnd/>
            <a:tailEnd/>
          </a:ln>
          <a:effectLst/>
        </p:spPr>
        <p:txBody>
          <a:bodyPr lIns="99371" tIns="49685" rIns="99371" bIns="49685" anchor="ctr"/>
          <a:lstStyle/>
          <a:p>
            <a:pPr algn="r" defTabSz="991564"/>
            <a:fld id="{3F09A89D-14AB-4BC5-99AD-521ADFA08AD9}" type="slidenum">
              <a:rPr lang="en-US" sz="800"/>
              <a:pPr algn="r" defTabSz="991564"/>
              <a:t>‹#›</a:t>
            </a:fld>
            <a:endParaRPr lang="en-US" sz="800"/>
          </a:p>
        </p:txBody>
      </p:sp>
    </p:spTree>
    <p:extLst>
      <p:ext uri="{BB962C8B-B14F-4D97-AF65-F5344CB8AC3E}">
        <p14:creationId xmlns:p14="http://schemas.microsoft.com/office/powerpoint/2010/main" val="20524930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4"/>
          <p:cNvSpPr>
            <a:spLocks noGrp="1" noRot="1" noChangeAspect="1" noChangeArrowheads="1" noTextEdit="1"/>
          </p:cNvSpPr>
          <p:nvPr>
            <p:ph type="sldImg" idx="2"/>
          </p:nvPr>
        </p:nvSpPr>
        <p:spPr bwMode="auto">
          <a:xfrm>
            <a:off x="1179513" y="696913"/>
            <a:ext cx="4648200" cy="348615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701345" y="4416098"/>
            <a:ext cx="5607711" cy="4273147"/>
          </a:xfrm>
          <a:prstGeom prst="rect">
            <a:avLst/>
          </a:prstGeom>
          <a:noFill/>
          <a:ln w="9525">
            <a:noFill/>
            <a:miter lim="800000"/>
            <a:headEnd/>
            <a:tailEnd/>
          </a:ln>
          <a:effectLst/>
        </p:spPr>
        <p:txBody>
          <a:bodyPr vert="horz" wrap="square" lIns="93146" tIns="46574" rIns="93146" bIns="4657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295" name="Rectangle 7"/>
          <p:cNvSpPr>
            <a:spLocks noGrp="1" noChangeArrowheads="1"/>
          </p:cNvSpPr>
          <p:nvPr>
            <p:ph type="sldNum" sz="quarter" idx="5"/>
          </p:nvPr>
        </p:nvSpPr>
        <p:spPr bwMode="auto">
          <a:xfrm>
            <a:off x="3970734" y="8829121"/>
            <a:ext cx="3038145" cy="465743"/>
          </a:xfrm>
          <a:prstGeom prst="rect">
            <a:avLst/>
          </a:prstGeom>
          <a:noFill/>
          <a:ln w="9525">
            <a:noFill/>
            <a:miter lim="800000"/>
            <a:headEnd/>
            <a:tailEnd/>
          </a:ln>
          <a:effectLst/>
        </p:spPr>
        <p:txBody>
          <a:bodyPr vert="horz" wrap="square" lIns="93146" tIns="46574" rIns="93146" bIns="46574" numCol="1" anchor="b" anchorCtr="0" compatLnSpc="1">
            <a:prstTxWarp prst="textNoShape">
              <a:avLst/>
            </a:prstTxWarp>
          </a:bodyPr>
          <a:lstStyle>
            <a:lvl1pPr algn="r" defTabSz="931887">
              <a:defRPr sz="900"/>
            </a:lvl1pPr>
          </a:lstStyle>
          <a:p>
            <a:fld id="{9484A183-9D8C-4F47-851A-D38B16E9E8E2}" type="slidenum">
              <a:rPr lang="en-US"/>
              <a:pPr/>
              <a:t>‹#›</a:t>
            </a:fld>
            <a:endParaRPr lang="en-US"/>
          </a:p>
        </p:txBody>
      </p:sp>
      <p:sp>
        <p:nvSpPr>
          <p:cNvPr id="12296" name="Rectangle 8"/>
          <p:cNvSpPr>
            <a:spLocks noChangeArrowheads="1"/>
          </p:cNvSpPr>
          <p:nvPr/>
        </p:nvSpPr>
        <p:spPr bwMode="auto">
          <a:xfrm>
            <a:off x="95846" y="122968"/>
            <a:ext cx="1332706" cy="393498"/>
          </a:xfrm>
          <a:prstGeom prst="rect">
            <a:avLst/>
          </a:prstGeom>
          <a:noFill/>
          <a:ln w="12700">
            <a:noFill/>
            <a:miter lim="800000"/>
            <a:headEnd type="none" w="sm" len="sm"/>
            <a:tailEnd type="none" w="sm" len="sm"/>
          </a:ln>
          <a:effectLst/>
        </p:spPr>
        <p:txBody>
          <a:bodyPr wrap="none" lIns="0" tIns="0" rIns="0" bIns="0"/>
          <a:lstStyle/>
          <a:p>
            <a:pPr algn="l"/>
            <a:r>
              <a:rPr lang="en-US" sz="900" b="1">
                <a:solidFill>
                  <a:schemeClr val="bg2"/>
                </a:solidFill>
              </a:rPr>
              <a:t>Speaker Notes</a:t>
            </a:r>
            <a:r>
              <a:rPr lang="en-US" sz="900">
                <a:solidFill>
                  <a:schemeClr val="bg2"/>
                </a:solidFill>
              </a:rPr>
              <a:t>.</a:t>
            </a:r>
          </a:p>
        </p:txBody>
      </p:sp>
      <p:sp>
        <p:nvSpPr>
          <p:cNvPr id="12297" name="Rectangle 9"/>
          <p:cNvSpPr>
            <a:spLocks noChangeArrowheads="1"/>
          </p:cNvSpPr>
          <p:nvPr/>
        </p:nvSpPr>
        <p:spPr bwMode="auto">
          <a:xfrm>
            <a:off x="369690" y="8841418"/>
            <a:ext cx="5957623" cy="278216"/>
          </a:xfrm>
          <a:prstGeom prst="rect">
            <a:avLst/>
          </a:prstGeom>
          <a:noFill/>
          <a:ln w="12700">
            <a:noFill/>
            <a:miter lim="800000"/>
            <a:headEnd type="none" w="sm" len="sm"/>
            <a:tailEnd type="none" w="sm" len="sm"/>
          </a:ln>
          <a:effectLst/>
        </p:spPr>
        <p:txBody>
          <a:bodyPr wrap="none" lIns="0" tIns="0" rIns="0" bIns="0" anchor="b"/>
          <a:lstStyle/>
          <a:p>
            <a:pPr algn="l" defTabSz="950249"/>
            <a:r>
              <a:rPr lang="en-US" sz="600" dirty="0">
                <a:solidFill>
                  <a:srgbClr val="000000"/>
                </a:solidFill>
                <a:cs typeface="Times New Roman" pitchFamily="18" charset="0"/>
              </a:rPr>
              <a:t>© </a:t>
            </a:r>
            <a:r>
              <a:rPr lang="en-US" sz="600" dirty="0" smtClean="0">
                <a:solidFill>
                  <a:srgbClr val="000000"/>
                </a:solidFill>
                <a:cs typeface="Times New Roman" pitchFamily="18" charset="0"/>
              </a:rPr>
              <a:t>2013 </a:t>
            </a:r>
            <a:r>
              <a:rPr lang="en-US" sz="600" dirty="0">
                <a:solidFill>
                  <a:srgbClr val="000000"/>
                </a:solidFill>
                <a:cs typeface="Times New Roman" pitchFamily="18" charset="0"/>
              </a:rPr>
              <a:t>WILSON LANGUAGE TRAINING CORPORATION. ALL RIGHTS RESERVED. </a:t>
            </a:r>
            <a:r>
              <a:rPr lang="en-US" sz="600" dirty="0" smtClean="0">
                <a:solidFill>
                  <a:srgbClr val="000000"/>
                </a:solidFill>
                <a:cs typeface="Times New Roman" pitchFamily="18" charset="0"/>
              </a:rPr>
              <a:t>(REVISION DATE)       </a:t>
            </a:r>
            <a:r>
              <a:rPr lang="en-US" sz="600" dirty="0">
                <a:solidFill>
                  <a:srgbClr val="000000"/>
                </a:solidFill>
                <a:cs typeface="Times New Roman" pitchFamily="18" charset="0"/>
              </a:rPr>
              <a:t>|      www.wilsonlanguage.com</a:t>
            </a:r>
          </a:p>
        </p:txBody>
      </p:sp>
    </p:spTree>
    <p:extLst>
      <p:ext uri="{BB962C8B-B14F-4D97-AF65-F5344CB8AC3E}">
        <p14:creationId xmlns:p14="http://schemas.microsoft.com/office/powerpoint/2010/main" val="911425613"/>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600" kern="1200">
        <a:solidFill>
          <a:schemeClr val="tx1"/>
        </a:solidFill>
        <a:latin typeface="Arial" charset="0"/>
        <a:ea typeface="+mn-ea"/>
        <a:cs typeface="+mn-cs"/>
      </a:defRPr>
    </a:lvl1pPr>
    <a:lvl2pPr marL="457200" algn="l" rtl="0" fontAlgn="base">
      <a:spcBef>
        <a:spcPct val="30000"/>
      </a:spcBef>
      <a:spcAft>
        <a:spcPct val="0"/>
      </a:spcAft>
      <a:defRPr sz="14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846EE31-CB60-452B-8E55-29DA97870DF5}" type="slidenum">
              <a:rPr lang="en-US"/>
              <a:pPr/>
              <a:t>1</a:t>
            </a:fld>
            <a:endParaRPr lang="en-US"/>
          </a:p>
        </p:txBody>
      </p:sp>
      <p:sp>
        <p:nvSpPr>
          <p:cNvPr id="1378306" name="Rectangle 2"/>
          <p:cNvSpPr>
            <a:spLocks noGrp="1" noRot="1" noChangeAspect="1" noChangeArrowheads="1" noTextEdit="1"/>
          </p:cNvSpPr>
          <p:nvPr>
            <p:ph type="sldImg"/>
          </p:nvPr>
        </p:nvSpPr>
        <p:spPr>
          <a:xfrm>
            <a:off x="1184275" y="696913"/>
            <a:ext cx="4649788" cy="3489325"/>
          </a:xfrm>
          <a:ln/>
        </p:spPr>
      </p:sp>
      <p:sp>
        <p:nvSpPr>
          <p:cNvPr id="1378307" name="Rectangle 3"/>
          <p:cNvSpPr>
            <a:spLocks noGrp="1" noChangeArrowheads="1"/>
          </p:cNvSpPr>
          <p:nvPr>
            <p:ph type="body" idx="1"/>
          </p:nvPr>
        </p:nvSpPr>
        <p:spPr>
          <a:xfrm>
            <a:off x="935634" y="4405338"/>
            <a:ext cx="5139134" cy="1186644"/>
          </a:xfrm>
        </p:spPr>
        <p:txBody>
          <a:bodyPr/>
          <a:lstStyle/>
          <a:p>
            <a:pPr defTabSz="881390">
              <a:defRPr/>
            </a:pPr>
            <a:r>
              <a:rPr lang="en-US" sz="1700" b="1" dirty="0"/>
              <a:t>Speaker Notes: </a:t>
            </a:r>
            <a:endParaRPr lang="en-US" sz="1700" b="1" dirty="0" smtClean="0"/>
          </a:p>
          <a:p>
            <a:pPr defTabSz="881390">
              <a:defRPr/>
            </a:pPr>
            <a:endParaRPr lang="en-US" sz="1700" b="1" dirty="0" smtClean="0"/>
          </a:p>
          <a:p>
            <a:pPr defTabSz="881390">
              <a:defRPr/>
            </a:pPr>
            <a:r>
              <a:rPr lang="en-US" sz="1700" dirty="0" smtClean="0"/>
              <a:t>This </a:t>
            </a:r>
            <a:r>
              <a:rPr lang="en-US" sz="1700" dirty="0"/>
              <a:t>presentation (approximately 45 -60 minutes) can be shared with participants who are looking to learn general information about the Wilson Reading System </a:t>
            </a:r>
            <a:r>
              <a:rPr lang="en-US" sz="1700" dirty="0" smtClean="0"/>
              <a:t>and Professional Learning.  It is focused for a parent audience. Start </a:t>
            </a:r>
            <a:r>
              <a:rPr lang="en-US" sz="1700" dirty="0"/>
              <a:t>with an introduction of yourself, how you’ve used WRS with students (and teachers)  and how you became a Wilson Trainer. </a:t>
            </a:r>
            <a:endParaRPr lang="en-US" sz="1700" dirty="0" smtClean="0"/>
          </a:p>
          <a:p>
            <a:pPr defTabSz="881390">
              <a:defRPr/>
            </a:pPr>
            <a:endParaRPr lang="en-US" sz="1700" dirty="0" smtClean="0"/>
          </a:p>
          <a:p>
            <a:pPr defTabSz="881390">
              <a:defRPr/>
            </a:pPr>
            <a:r>
              <a:rPr lang="en-US" sz="1700" dirty="0" smtClean="0"/>
              <a:t>Let audience know that your session will cover the following:</a:t>
            </a:r>
          </a:p>
          <a:p>
            <a:pPr marL="285750" indent="-285750" defTabSz="881390">
              <a:buFont typeface="Arial" panose="020B0604020202020204" pitchFamily="34" charset="0"/>
              <a:buChar char="•"/>
              <a:defRPr/>
            </a:pPr>
            <a:r>
              <a:rPr lang="en-US" sz="1700" baseline="0" dirty="0" smtClean="0"/>
              <a:t>WRS Student Profile</a:t>
            </a:r>
          </a:p>
          <a:p>
            <a:pPr marL="285750" indent="-285750" defTabSz="881390">
              <a:buFont typeface="Arial" panose="020B0604020202020204" pitchFamily="34" charset="0"/>
              <a:buChar char="•"/>
              <a:defRPr/>
            </a:pPr>
            <a:r>
              <a:rPr lang="en-US" sz="1700" baseline="0" dirty="0" smtClean="0"/>
              <a:t>Principles of Instruction</a:t>
            </a:r>
          </a:p>
          <a:p>
            <a:pPr marL="285750" indent="-285750" defTabSz="881390">
              <a:buFont typeface="Arial" panose="020B0604020202020204" pitchFamily="34" charset="0"/>
              <a:buChar char="•"/>
              <a:defRPr/>
            </a:pPr>
            <a:r>
              <a:rPr lang="en-US" sz="1700" baseline="0" dirty="0" smtClean="0"/>
              <a:t>Understanding Authentic WRS Instruction: implementation &amp; teacher training</a:t>
            </a:r>
          </a:p>
          <a:p>
            <a:pPr marL="285750" indent="-285750" defTabSz="881390">
              <a:buFont typeface="Arial" panose="020B0604020202020204" pitchFamily="34" charset="0"/>
              <a:buChar char="•"/>
              <a:defRPr/>
            </a:pPr>
            <a:endParaRPr lang="en-US" sz="1700" baseline="0" dirty="0" smtClean="0"/>
          </a:p>
          <a:p>
            <a:pPr marL="285750" indent="-285750" defTabSz="881390">
              <a:buFont typeface="Arial" panose="020B0604020202020204" pitchFamily="34" charset="0"/>
              <a:buChar char="•"/>
              <a:defRPr/>
            </a:pPr>
            <a:endParaRPr lang="en-US" sz="1700" dirty="0"/>
          </a:p>
          <a:p>
            <a:endParaRPr lang="en-US" sz="1700" dirty="0"/>
          </a:p>
        </p:txBody>
      </p:sp>
    </p:spTree>
    <p:extLst>
      <p:ext uri="{BB962C8B-B14F-4D97-AF65-F5344CB8AC3E}">
        <p14:creationId xmlns:p14="http://schemas.microsoft.com/office/powerpoint/2010/main" val="2575332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Arial" charset="0"/>
              </a:rPr>
              <a:t>Speaker Notes:</a:t>
            </a:r>
          </a:p>
          <a:p>
            <a:endParaRPr lang="en-US" dirty="0" smtClean="0"/>
          </a:p>
          <a:p>
            <a:r>
              <a:rPr lang="en-US" dirty="0" smtClean="0"/>
              <a:t>To show you</a:t>
            </a:r>
            <a:r>
              <a:rPr lang="en-US" baseline="0" dirty="0" smtClean="0"/>
              <a:t> how detailed the instruction in language structure is, here you see that e</a:t>
            </a:r>
            <a:r>
              <a:rPr lang="en-US" dirty="0" smtClean="0"/>
              <a:t>ach of the 12 steps are further broken down into </a:t>
            </a:r>
            <a:r>
              <a:rPr lang="en-US" dirty="0" err="1" smtClean="0"/>
              <a:t>substeps</a:t>
            </a:r>
            <a:r>
              <a:rPr lang="en-US" dirty="0" smtClean="0"/>
              <a:t> which</a:t>
            </a:r>
            <a:r>
              <a:rPr lang="en-US" baseline="0" dirty="0" smtClean="0"/>
              <a:t> address specific decoding/encoding skills and the specifics of the English Language Structure.</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11</a:t>
            </a:fld>
            <a:endParaRPr lang="en-US"/>
          </a:p>
        </p:txBody>
      </p:sp>
    </p:spTree>
    <p:extLst>
      <p:ext uri="{BB962C8B-B14F-4D97-AF65-F5344CB8AC3E}">
        <p14:creationId xmlns:p14="http://schemas.microsoft.com/office/powerpoint/2010/main" val="34686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90625" y="698500"/>
            <a:ext cx="4643438" cy="3484563"/>
          </a:xfrm>
          <a:ln/>
        </p:spPr>
      </p:sp>
      <p:sp>
        <p:nvSpPr>
          <p:cNvPr id="63491" name="Rectangle 3"/>
          <p:cNvSpPr>
            <a:spLocks noGrp="1" noChangeArrowheads="1"/>
          </p:cNvSpPr>
          <p:nvPr>
            <p:ph type="body" idx="1"/>
          </p:nvPr>
        </p:nvSpPr>
        <p:spPr>
          <a:xfrm>
            <a:off x="934112" y="4416099"/>
            <a:ext cx="5142177"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390"/>
            <a:r>
              <a:rPr lang="en-US" altLang="en-US" b="1" dirty="0" smtClean="0">
                <a:latin typeface="Arial" panose="020B0604020202020204" pitchFamily="34" charset="0"/>
              </a:rPr>
              <a:t>Speaker Notes:</a:t>
            </a:r>
          </a:p>
          <a:p>
            <a:pPr defTabSz="881390"/>
            <a:endParaRPr lang="en-US" altLang="en-US" b="1" dirty="0" smtClean="0">
              <a:latin typeface="Arial" panose="020B0604020202020204" pitchFamily="34" charset="0"/>
            </a:endParaRPr>
          </a:p>
          <a:p>
            <a:pPr defTabSz="881390"/>
            <a:r>
              <a:rPr lang="en-US" altLang="en-US" b="1" dirty="0" smtClean="0">
                <a:latin typeface="Arial" panose="020B0604020202020204" pitchFamily="34" charset="0"/>
              </a:rPr>
              <a:t>WRS has a</a:t>
            </a:r>
            <a:r>
              <a:rPr lang="en-US" altLang="en-US" b="1" baseline="0" dirty="0" smtClean="0">
                <a:latin typeface="Arial" panose="020B0604020202020204" pitchFamily="34" charset="0"/>
              </a:rPr>
              <a:t> standard lesson with 10 parts:</a:t>
            </a:r>
            <a:endParaRPr lang="en-US" altLang="en-US" b="1" dirty="0" smtClean="0">
              <a:latin typeface="Arial" panose="020B0604020202020204" pitchFamily="34" charset="0"/>
            </a:endParaRPr>
          </a:p>
          <a:p>
            <a:pPr eaLnBrk="1" hangingPunct="1"/>
            <a:r>
              <a:rPr lang="en-US" altLang="en-US" b="0" dirty="0" smtClean="0">
                <a:latin typeface="Arial" panose="020B0604020202020204" pitchFamily="34" charset="0"/>
              </a:rPr>
              <a:t>Word Study Block 1 = Lesson Plan Parts 1 – 5: The emphasis is on phonemic awareness, phonics, accuracy and automaticity reading words in isolation, and the study of selected vocabulary words. Controlled sentences are used to practice applying the learned phonics skills, develop comprehension skills, and model and practice fluent oral reading. </a:t>
            </a:r>
          </a:p>
          <a:p>
            <a:pPr eaLnBrk="1" hangingPunct="1"/>
            <a:r>
              <a:rPr lang="en-US" altLang="en-US" b="0" dirty="0" smtClean="0">
                <a:latin typeface="Arial" panose="020B0604020202020204" pitchFamily="34" charset="0"/>
              </a:rPr>
              <a:t>Spelling Block 2 = Lesson Plan Parts 6 – 8: The emphasis is on the reinforcement of phonemic and phonic skills through spelling.  Students manipulate sounds and spell words.  Students also write from dictation and develop precise proofreading procedures.</a:t>
            </a:r>
          </a:p>
          <a:p>
            <a:pPr eaLnBrk="1" hangingPunct="1"/>
            <a:r>
              <a:rPr lang="en-US" altLang="en-US" b="0" dirty="0" smtClean="0">
                <a:latin typeface="Arial" panose="020B0604020202020204" pitchFamily="34" charset="0"/>
              </a:rPr>
              <a:t>Fluency/Comprehension Block 3 = Lesson Plan Parts 9 - 10: The emphasis is on working with connected text (both literary and informational passages) to develop a student’s oral language skills, fluency, vocabulary, comprehension, and visualization.  During this block students work with controlled text, enriched text and decodable text</a:t>
            </a:r>
            <a:r>
              <a:rPr lang="en-US" altLang="en-US" b="0" baseline="0" dirty="0" smtClean="0">
                <a:latin typeface="Arial" panose="020B0604020202020204" pitchFamily="34" charset="0"/>
              </a:rPr>
              <a:t> (narrative and informational).</a:t>
            </a:r>
            <a:endParaRPr lang="en-US" altLang="en-US" b="0" dirty="0" smtClean="0">
              <a:latin typeface="Arial" panose="020B0604020202020204" pitchFamily="34" charset="0"/>
            </a:endParaRPr>
          </a:p>
          <a:p>
            <a:pPr eaLnBrk="1" hangingPunct="1"/>
            <a:r>
              <a:rPr lang="en-US" altLang="en-US" b="0" dirty="0" smtClean="0">
                <a:latin typeface="Arial" panose="020B0604020202020204" pitchFamily="34" charset="0"/>
              </a:rPr>
              <a:t>It takes 60-90 minutes</a:t>
            </a:r>
            <a:r>
              <a:rPr lang="en-US" altLang="en-US" b="0" baseline="0" dirty="0" smtClean="0">
                <a:latin typeface="Arial" panose="020B0604020202020204" pitchFamily="34" charset="0"/>
              </a:rPr>
              <a:t> to complete a full WRS Lesson.  Scheduling for 1:1 and small group instruction may differ slightly, but the goal should be to complete 2 – 3 FULL WRS lessons with a student or group of students each week.  Not properly scheduling lessons will impact student progress in a negative way. </a:t>
            </a:r>
            <a:endParaRPr lang="en-US" altLang="en-US" b="0" dirty="0" smtClean="0">
              <a:latin typeface="Arial" panose="020B0604020202020204" pitchFamily="34" charset="0"/>
            </a:endParaRPr>
          </a:p>
        </p:txBody>
      </p:sp>
    </p:spTree>
    <p:extLst>
      <p:ext uri="{BB962C8B-B14F-4D97-AF65-F5344CB8AC3E}">
        <p14:creationId xmlns:p14="http://schemas.microsoft.com/office/powerpoint/2010/main" val="2707106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Arial" charset="0"/>
              </a:rPr>
              <a:t>Speaker Notes:</a:t>
            </a:r>
          </a:p>
          <a:p>
            <a:endParaRPr lang="en-US" dirty="0" smtClean="0"/>
          </a:p>
          <a:p>
            <a:r>
              <a:rPr lang="en-US" dirty="0" smtClean="0"/>
              <a:t>All lessons</a:t>
            </a:r>
            <a:r>
              <a:rPr lang="en-US" baseline="0" dirty="0" smtClean="0"/>
              <a:t> (1:1 or group) are diagnostically planned and delivered. Teachers plan out each lesson using the WRS Lesson Planning Resources such as the Instructor Manual and Dictation Book. Diagnostically planned lessons are key to get the student outcomes your are looking for.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13</a:t>
            </a:fld>
            <a:endParaRPr lang="en-US"/>
          </a:p>
        </p:txBody>
      </p:sp>
    </p:spTree>
    <p:extLst>
      <p:ext uri="{BB962C8B-B14F-4D97-AF65-F5344CB8AC3E}">
        <p14:creationId xmlns:p14="http://schemas.microsoft.com/office/powerpoint/2010/main" val="158766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715" tIns="46358" rIns="92715" bIns="46358" anchor="b"/>
          <a:lstStyle>
            <a:lvl1pPr defTabSz="923925" eaLnBrk="0" hangingPunct="0">
              <a:defRPr sz="3200">
                <a:solidFill>
                  <a:srgbClr val="000000"/>
                </a:solidFill>
                <a:latin typeface="Times New Roman" pitchFamily="18" charset="0"/>
              </a:defRPr>
            </a:lvl1pPr>
            <a:lvl2pPr marL="742950" indent="-285750" defTabSz="923925" eaLnBrk="0" hangingPunct="0">
              <a:defRPr sz="3200">
                <a:solidFill>
                  <a:srgbClr val="000000"/>
                </a:solidFill>
                <a:latin typeface="Times New Roman" pitchFamily="18" charset="0"/>
              </a:defRPr>
            </a:lvl2pPr>
            <a:lvl3pPr marL="1143000" indent="-228600" defTabSz="923925" eaLnBrk="0" hangingPunct="0">
              <a:defRPr sz="3200">
                <a:solidFill>
                  <a:srgbClr val="000000"/>
                </a:solidFill>
                <a:latin typeface="Times New Roman" pitchFamily="18" charset="0"/>
              </a:defRPr>
            </a:lvl3pPr>
            <a:lvl4pPr marL="1600200" indent="-228600" defTabSz="923925" eaLnBrk="0" hangingPunct="0">
              <a:defRPr sz="3200">
                <a:solidFill>
                  <a:srgbClr val="000000"/>
                </a:solidFill>
                <a:latin typeface="Times New Roman" pitchFamily="18" charset="0"/>
              </a:defRPr>
            </a:lvl4pPr>
            <a:lvl5pPr marL="2057400" indent="-228600" defTabSz="923925" eaLnBrk="0" hangingPunct="0">
              <a:defRPr sz="3200">
                <a:solidFill>
                  <a:srgbClr val="000000"/>
                </a:solidFill>
                <a:latin typeface="Times New Roman" pitchFamily="18" charset="0"/>
              </a:defRPr>
            </a:lvl5pPr>
            <a:lvl6pPr marL="2514600" indent="-228600" defTabSz="923925" eaLnBrk="0" fontAlgn="base" hangingPunct="0">
              <a:spcBef>
                <a:spcPct val="0"/>
              </a:spcBef>
              <a:spcAft>
                <a:spcPct val="0"/>
              </a:spcAft>
              <a:defRPr sz="3200">
                <a:solidFill>
                  <a:srgbClr val="000000"/>
                </a:solidFill>
                <a:latin typeface="Times New Roman" pitchFamily="18" charset="0"/>
              </a:defRPr>
            </a:lvl6pPr>
            <a:lvl7pPr marL="2971800" indent="-228600" defTabSz="923925" eaLnBrk="0" fontAlgn="base" hangingPunct="0">
              <a:spcBef>
                <a:spcPct val="0"/>
              </a:spcBef>
              <a:spcAft>
                <a:spcPct val="0"/>
              </a:spcAft>
              <a:defRPr sz="3200">
                <a:solidFill>
                  <a:srgbClr val="000000"/>
                </a:solidFill>
                <a:latin typeface="Times New Roman" pitchFamily="18" charset="0"/>
              </a:defRPr>
            </a:lvl7pPr>
            <a:lvl8pPr marL="3429000" indent="-228600" defTabSz="923925" eaLnBrk="0" fontAlgn="base" hangingPunct="0">
              <a:spcBef>
                <a:spcPct val="0"/>
              </a:spcBef>
              <a:spcAft>
                <a:spcPct val="0"/>
              </a:spcAft>
              <a:defRPr sz="3200">
                <a:solidFill>
                  <a:srgbClr val="000000"/>
                </a:solidFill>
                <a:latin typeface="Times New Roman" pitchFamily="18" charset="0"/>
              </a:defRPr>
            </a:lvl8pPr>
            <a:lvl9pPr marL="3886200" indent="-228600" defTabSz="923925" eaLnBrk="0" fontAlgn="base" hangingPunct="0">
              <a:spcBef>
                <a:spcPct val="0"/>
              </a:spcBef>
              <a:spcAft>
                <a:spcPct val="0"/>
              </a:spcAft>
              <a:defRPr sz="3200">
                <a:solidFill>
                  <a:srgbClr val="000000"/>
                </a:solidFill>
                <a:latin typeface="Times New Roman" pitchFamily="18" charset="0"/>
              </a:defRPr>
            </a:lvl9pPr>
          </a:lstStyle>
          <a:p>
            <a:pPr algn="r" eaLnBrk="1" hangingPunct="1"/>
            <a:fld id="{3524A4B3-5711-4236-A9BE-FEF346D73BA2}" type="slidenum">
              <a:rPr lang="en-US" sz="900"/>
              <a:pPr algn="r" eaLnBrk="1" hangingPunct="1"/>
              <a:t>14</a:t>
            </a:fld>
            <a:endParaRPr lang="en-US" sz="900" dirty="0"/>
          </a:p>
        </p:txBody>
      </p:sp>
      <p:sp>
        <p:nvSpPr>
          <p:cNvPr id="265219" name="Rectangle 4"/>
          <p:cNvSpPr>
            <a:spLocks noGrp="1" noRot="1" noChangeAspect="1" noChangeArrowheads="1" noTextEdit="1"/>
          </p:cNvSpPr>
          <p:nvPr>
            <p:ph type="sldImg"/>
          </p:nvPr>
        </p:nvSpPr>
        <p:spPr>
          <a:ln/>
        </p:spPr>
      </p:sp>
      <p:sp>
        <p:nvSpPr>
          <p:cNvPr id="265220" name="Rectangle 5"/>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smtClean="0">
                <a:latin typeface="Arial" pitchFamily="34" charset="0"/>
              </a:rPr>
              <a:t>Speaker Notes:</a:t>
            </a:r>
          </a:p>
          <a:p>
            <a:endParaRPr lang="en-US" b="1" dirty="0" smtClean="0">
              <a:latin typeface="Arial" pitchFamily="34" charset="0"/>
            </a:endParaRPr>
          </a:p>
          <a:p>
            <a:r>
              <a:rPr lang="en-US" dirty="0" smtClean="0">
                <a:latin typeface="Arial" pitchFamily="34" charset="0"/>
              </a:rPr>
              <a:t>In WRS, teachers</a:t>
            </a:r>
            <a:r>
              <a:rPr lang="en-US" baseline="0" dirty="0" smtClean="0">
                <a:latin typeface="Arial" pitchFamily="34" charset="0"/>
              </a:rPr>
              <a:t> use </a:t>
            </a:r>
            <a:r>
              <a:rPr lang="en-US" dirty="0" smtClean="0">
                <a:latin typeface="Arial" pitchFamily="34" charset="0"/>
              </a:rPr>
              <a:t>a variety of materials and strategies to make every part of the lesson multisensory and interactive.</a:t>
            </a:r>
          </a:p>
          <a:p>
            <a:endParaRPr lang="en-US" dirty="0" smtClean="0">
              <a:latin typeface="Arial" pitchFamily="34" charset="0"/>
            </a:endParaRPr>
          </a:p>
          <a:p>
            <a:r>
              <a:rPr lang="en-US" dirty="0" smtClean="0">
                <a:latin typeface="Arial" pitchFamily="34" charset="0"/>
              </a:rPr>
              <a:t>This type of instruction is beneficial to all students, and is essential to these</a:t>
            </a:r>
            <a:r>
              <a:rPr lang="en-US" baseline="0" dirty="0" smtClean="0">
                <a:latin typeface="Arial" pitchFamily="34" charset="0"/>
              </a:rPr>
              <a:t> students who have significant reading deficits and/or a language-based learning disability such as dyslexia.</a:t>
            </a:r>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p:txBody>
      </p:sp>
    </p:spTree>
    <p:extLst>
      <p:ext uri="{BB962C8B-B14F-4D97-AF65-F5344CB8AC3E}">
        <p14:creationId xmlns:p14="http://schemas.microsoft.com/office/powerpoint/2010/main" val="257562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1185863" y="700088"/>
            <a:ext cx="4648200" cy="3486150"/>
          </a:xfrm>
          <a:ln/>
        </p:spPr>
      </p:sp>
      <p:sp>
        <p:nvSpPr>
          <p:cNvPr id="228355" name="Rectangle 3"/>
          <p:cNvSpPr>
            <a:spLocks noGrp="1" noChangeArrowheads="1"/>
          </p:cNvSpPr>
          <p:nvPr>
            <p:ph type="body" idx="1"/>
          </p:nvPr>
        </p:nvSpPr>
        <p:spPr>
          <a:xfrm>
            <a:off x="935637" y="4416102"/>
            <a:ext cx="5139134" cy="3446185"/>
          </a:xfrm>
          <a:noFill/>
          <a:ln/>
        </p:spPr>
        <p:txBody>
          <a:bodyPr/>
          <a:lstStyle/>
          <a:p>
            <a:pPr eaLnBrk="1" hangingPunct="1"/>
            <a:r>
              <a:rPr lang="en-US" b="1" dirty="0" smtClean="0">
                <a:latin typeface="Arial" charset="0"/>
              </a:rPr>
              <a:t>Speaker Notes:</a:t>
            </a:r>
          </a:p>
          <a:p>
            <a:pPr eaLnBrk="1" hangingPunct="1"/>
            <a:endParaRPr lang="en-US" b="1" dirty="0" smtClean="0">
              <a:latin typeface="Arial" charset="0"/>
            </a:endParaRPr>
          </a:p>
          <a:p>
            <a:pPr eaLnBrk="1" hangingPunct="1"/>
            <a:r>
              <a:rPr lang="en-US" dirty="0" smtClean="0">
                <a:latin typeface="Arial" charset="0"/>
              </a:rPr>
              <a:t>We teach students to understand why they are learning certain concepts and/or strategies – knowing “why” is part of metacognition.</a:t>
            </a:r>
          </a:p>
          <a:p>
            <a:pPr eaLnBrk="1" hangingPunct="1"/>
            <a:endParaRPr lang="en-US" dirty="0" smtClean="0">
              <a:latin typeface="Arial" charset="0"/>
            </a:endParaRPr>
          </a:p>
          <a:p>
            <a:pPr eaLnBrk="1" hangingPunct="1"/>
            <a:r>
              <a:rPr lang="en-US" dirty="0" smtClean="0">
                <a:latin typeface="Arial" charset="0"/>
              </a:rPr>
              <a:t>Metacognition is the ability to know, understand, and explain what you are doing and why (i.e. when a student makes an error, they should explain what they did to decode the word). </a:t>
            </a:r>
          </a:p>
          <a:p>
            <a:pPr eaLnBrk="1" hangingPunct="1"/>
            <a:endParaRPr lang="en-US" dirty="0" smtClean="0">
              <a:latin typeface="Arial" charset="0"/>
            </a:endParaRPr>
          </a:p>
          <a:p>
            <a:pPr eaLnBrk="1" hangingPunct="1"/>
            <a:r>
              <a:rPr lang="en-US" b="1" dirty="0" smtClean="0">
                <a:latin typeface="Arial" charset="0"/>
              </a:rPr>
              <a:t>Example:</a:t>
            </a:r>
          </a:p>
          <a:p>
            <a:pPr eaLnBrk="1" hangingPunct="1"/>
            <a:r>
              <a:rPr lang="en-US" dirty="0" smtClean="0">
                <a:latin typeface="Arial" charset="0"/>
              </a:rPr>
              <a:t>Explain to students that focusing on small units of sounds in one syllable words prepares them to separate longer words into syllables fast and efficiently. </a:t>
            </a:r>
          </a:p>
        </p:txBody>
      </p:sp>
    </p:spTree>
    <p:extLst>
      <p:ext uri="{BB962C8B-B14F-4D97-AF65-F5344CB8AC3E}">
        <p14:creationId xmlns:p14="http://schemas.microsoft.com/office/powerpoint/2010/main" val="16626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82688" y="695325"/>
            <a:ext cx="4648200" cy="3487738"/>
          </a:xfrm>
          <a:ln/>
        </p:spPr>
      </p:sp>
      <p:sp>
        <p:nvSpPr>
          <p:cNvPr id="64515" name="Rectangle 3"/>
          <p:cNvSpPr>
            <a:spLocks noGrp="1" noChangeArrowheads="1"/>
          </p:cNvSpPr>
          <p:nvPr>
            <p:ph type="body" idx="1"/>
          </p:nvPr>
        </p:nvSpPr>
        <p:spPr>
          <a:xfrm>
            <a:off x="937154" y="4416098"/>
            <a:ext cx="5136092" cy="41855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2" rIns="91342" bIns="45672"/>
          <a:lstStyle/>
          <a:p>
            <a:pPr eaLnBrk="1" hangingPunct="1"/>
            <a:r>
              <a:rPr lang="en-US" altLang="en-US" b="1" dirty="0" smtClean="0"/>
              <a:t>Speaker Notes:</a:t>
            </a:r>
          </a:p>
          <a:p>
            <a:pPr eaLnBrk="1" hangingPunct="1"/>
            <a:endParaRPr lang="en-US" altLang="en-US" dirty="0" smtClean="0"/>
          </a:p>
          <a:p>
            <a:pPr eaLnBrk="1" hangingPunct="1"/>
            <a:r>
              <a:rPr lang="en-US" altLang="en-US" dirty="0" smtClean="0"/>
              <a:t>Students who do not decode need to learn how to decode.  However, instruction must not be limited to basic decoding. Students must also achieve speedy word recognition, fluency, vocabulary, and comprehension.</a:t>
            </a:r>
          </a:p>
          <a:p>
            <a:pPr eaLnBrk="1" hangingPunct="1"/>
            <a:endParaRPr lang="en-US" altLang="en-US" dirty="0" smtClean="0"/>
          </a:p>
          <a:p>
            <a:pPr eaLnBrk="1" hangingPunct="1"/>
            <a:r>
              <a:rPr lang="en-US" altLang="en-US" dirty="0" smtClean="0"/>
              <a:t>Thus, these are the goals of your Wilson instruction. (No need to read.)</a:t>
            </a:r>
          </a:p>
        </p:txBody>
      </p:sp>
    </p:spTree>
    <p:extLst>
      <p:ext uri="{BB962C8B-B14F-4D97-AF65-F5344CB8AC3E}">
        <p14:creationId xmlns:p14="http://schemas.microsoft.com/office/powerpoint/2010/main" val="108418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baseline="0" dirty="0" smtClean="0"/>
          </a:p>
          <a:p>
            <a:r>
              <a:rPr lang="en-US" dirty="0" smtClean="0"/>
              <a:t>Let’s talk more specifically about developing</a:t>
            </a:r>
            <a:r>
              <a:rPr lang="en-US" baseline="0" dirty="0" smtClean="0"/>
              <a:t> word level skills.</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17</a:t>
            </a:fld>
            <a:endParaRPr lang="en-US"/>
          </a:p>
        </p:txBody>
      </p:sp>
    </p:spTree>
    <p:extLst>
      <p:ext uri="{BB962C8B-B14F-4D97-AF65-F5344CB8AC3E}">
        <p14:creationId xmlns:p14="http://schemas.microsoft.com/office/powerpoint/2010/main" val="315424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spect="1" noChangeArrowheads="1" noTextEdit="1"/>
          </p:cNvSpPr>
          <p:nvPr>
            <p:ph type="sldImg"/>
          </p:nvPr>
        </p:nvSpPr>
        <p:spPr>
          <a:xfrm>
            <a:off x="1182688" y="698500"/>
            <a:ext cx="4648200" cy="3487738"/>
          </a:xfrm>
          <a:ln/>
        </p:spPr>
      </p:sp>
      <p:sp>
        <p:nvSpPr>
          <p:cNvPr id="373763" name="Rectangle 3"/>
          <p:cNvSpPr>
            <a:spLocks noGrp="1" noChangeArrowheads="1"/>
          </p:cNvSpPr>
          <p:nvPr>
            <p:ph type="body" idx="1"/>
          </p:nvPr>
        </p:nvSpPr>
        <p:spPr>
          <a:xfrm>
            <a:off x="697799" y="4416428"/>
            <a:ext cx="5614811" cy="43497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smtClean="0">
                <a:latin typeface="Arial" pitchFamily="34" charset="0"/>
              </a:rPr>
              <a:t>Speaker Notes:</a:t>
            </a:r>
          </a:p>
          <a:p>
            <a:endParaRPr lang="en-US" b="0" dirty="0" smtClean="0">
              <a:latin typeface="Arial" pitchFamily="34" charset="0"/>
            </a:endParaRPr>
          </a:p>
          <a:p>
            <a:r>
              <a:rPr lang="en-US" b="0" dirty="0" smtClean="0">
                <a:latin typeface="Arial" pitchFamily="34" charset="0"/>
              </a:rPr>
              <a:t>WRS instruction focuses</a:t>
            </a:r>
            <a:r>
              <a:rPr lang="en-US" b="0" baseline="0" dirty="0" smtClean="0">
                <a:latin typeface="Arial" pitchFamily="34" charset="0"/>
              </a:rPr>
              <a:t> on two types of words to learn (phonetically regular words and high frequency words). Discuss examples of these words and be sure audience understands the difference.</a:t>
            </a:r>
            <a:endParaRPr lang="en-US" b="0" dirty="0" smtClean="0">
              <a:latin typeface="Arial" pitchFamily="34" charset="0"/>
            </a:endParaRPr>
          </a:p>
          <a:p>
            <a:endParaRPr lang="en-US" dirty="0" smtClean="0">
              <a:latin typeface="Arial" pitchFamily="34" charset="0"/>
            </a:endParaRPr>
          </a:p>
          <a:p>
            <a:endParaRPr lang="en-US" baseline="0" dirty="0" smtClean="0">
              <a:latin typeface="Arial" pitchFamily="34" charset="0"/>
            </a:endParaRPr>
          </a:p>
        </p:txBody>
      </p:sp>
    </p:spTree>
    <p:extLst>
      <p:ext uri="{BB962C8B-B14F-4D97-AF65-F5344CB8AC3E}">
        <p14:creationId xmlns:p14="http://schemas.microsoft.com/office/powerpoint/2010/main" val="2022067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6"/>
          <p:cNvSpPr txBox="1">
            <a:spLocks noGrp="1" noChangeArrowheads="1"/>
          </p:cNvSpPr>
          <p:nvPr/>
        </p:nvSpPr>
        <p:spPr bwMode="auto">
          <a:xfrm>
            <a:off x="2" y="8829124"/>
            <a:ext cx="3578225" cy="465743"/>
          </a:xfrm>
          <a:prstGeom prst="rect">
            <a:avLst/>
          </a:prstGeom>
          <a:noFill/>
          <a:ln w="9525">
            <a:noFill/>
            <a:miter lim="800000"/>
            <a:headEnd/>
            <a:tailEnd/>
          </a:ln>
        </p:spPr>
        <p:txBody>
          <a:bodyPr lIns="93108" tIns="46555" rIns="93108" bIns="46555" anchor="b"/>
          <a:lstStyle/>
          <a:p>
            <a:pPr defTabSz="931520"/>
            <a:r>
              <a:rPr lang="en-US" sz="900" dirty="0">
                <a:solidFill>
                  <a:srgbClr val="000000"/>
                </a:solidFill>
              </a:rPr>
              <a:t>© Wilson Language Training Corporation. All rights reserved.</a:t>
            </a:r>
          </a:p>
        </p:txBody>
      </p:sp>
      <p:sp>
        <p:nvSpPr>
          <p:cNvPr id="211971" name="Rectangle 7"/>
          <p:cNvSpPr txBox="1">
            <a:spLocks noGrp="1" noChangeArrowheads="1"/>
          </p:cNvSpPr>
          <p:nvPr/>
        </p:nvSpPr>
        <p:spPr bwMode="auto">
          <a:xfrm>
            <a:off x="3970735" y="8829124"/>
            <a:ext cx="3038145" cy="465743"/>
          </a:xfrm>
          <a:prstGeom prst="rect">
            <a:avLst/>
          </a:prstGeom>
          <a:noFill/>
          <a:ln w="9525">
            <a:noFill/>
            <a:miter lim="800000"/>
            <a:headEnd/>
            <a:tailEnd/>
          </a:ln>
        </p:spPr>
        <p:txBody>
          <a:bodyPr lIns="93108" tIns="46555" rIns="93108" bIns="46555" anchor="b"/>
          <a:lstStyle/>
          <a:p>
            <a:pPr algn="r" defTabSz="931520"/>
            <a:fld id="{21772292-677E-4CAF-8C8C-8BEF69B3D44C}" type="slidenum">
              <a:rPr lang="en-US" sz="900">
                <a:solidFill>
                  <a:srgbClr val="000000"/>
                </a:solidFill>
              </a:rPr>
              <a:pPr algn="r" defTabSz="931520"/>
              <a:t>19</a:t>
            </a:fld>
            <a:endParaRPr lang="en-US" sz="900" dirty="0">
              <a:solidFill>
                <a:srgbClr val="000000"/>
              </a:solidFill>
            </a:endParaRPr>
          </a:p>
        </p:txBody>
      </p:sp>
      <p:sp>
        <p:nvSpPr>
          <p:cNvPr id="211972" name="Rectangle 2"/>
          <p:cNvSpPr>
            <a:spLocks noGrp="1" noRot="1" noChangeAspect="1" noChangeArrowheads="1" noTextEdit="1"/>
          </p:cNvSpPr>
          <p:nvPr>
            <p:ph type="sldImg"/>
          </p:nvPr>
        </p:nvSpPr>
        <p:spPr>
          <a:xfrm>
            <a:off x="1182688" y="696913"/>
            <a:ext cx="4648200" cy="3487737"/>
          </a:xfrm>
          <a:ln/>
        </p:spPr>
      </p:sp>
      <p:sp>
        <p:nvSpPr>
          <p:cNvPr id="211973" name="Rectangle 3"/>
          <p:cNvSpPr>
            <a:spLocks noGrp="1" noChangeArrowheads="1"/>
          </p:cNvSpPr>
          <p:nvPr>
            <p:ph type="body" idx="1"/>
          </p:nvPr>
        </p:nvSpPr>
        <p:spPr>
          <a:xfrm>
            <a:off x="937155" y="4414564"/>
            <a:ext cx="5136092" cy="4185532"/>
          </a:xfrm>
          <a:solidFill>
            <a:srgbClr val="FFFFFF"/>
          </a:solidFill>
          <a:ln/>
        </p:spPr>
        <p:txBody>
          <a:bodyPr lIns="91321" tIns="45661" rIns="91321" bIns="45661"/>
          <a:lstStyle/>
          <a:p>
            <a:r>
              <a:rPr lang="en-US" b="1" dirty="0" smtClean="0">
                <a:latin typeface="Arial" charset="0"/>
              </a:rPr>
              <a:t>Speaker Notes:</a:t>
            </a:r>
          </a:p>
          <a:p>
            <a:endParaRPr lang="en-US" dirty="0" smtClean="0">
              <a:latin typeface="Arial" charset="0"/>
            </a:endParaRPr>
          </a:p>
          <a:p>
            <a:r>
              <a:rPr lang="en-US" dirty="0" smtClean="0">
                <a:latin typeface="Arial" charset="0"/>
              </a:rPr>
              <a:t>Wilson very explicitly teaches all about phonetically regular words. Give one brief explanation here, don’t give too much detail. We want students to become automatic and move from individual sounds to blend them into orthographic units, syllables and words, and then basewords, prefixes and suffixes. Explain that we directly teach word structure, starting with letter names and individual sounds. We teach sound blending for reading and sound segmenting for spelling.  Then students move on to syllable segmentation and word parts</a:t>
            </a:r>
            <a:r>
              <a:rPr lang="en-US" baseline="0" dirty="0" smtClean="0">
                <a:latin typeface="Arial" charset="0"/>
              </a:rPr>
              <a:t> like </a:t>
            </a:r>
            <a:r>
              <a:rPr lang="en-US" baseline="0" dirty="0" err="1" smtClean="0">
                <a:latin typeface="Arial" charset="0"/>
              </a:rPr>
              <a:t>basewords</a:t>
            </a:r>
            <a:r>
              <a:rPr lang="en-US" baseline="0" dirty="0" smtClean="0">
                <a:latin typeface="Arial" charset="0"/>
              </a:rPr>
              <a:t> and suffixes.  As you can depicted on this slide, everything is taught with manipulatives (cards).</a:t>
            </a:r>
            <a:endParaRPr lang="en-US" dirty="0" smtClean="0">
              <a:latin typeface="Arial" charset="0"/>
            </a:endParaRPr>
          </a:p>
        </p:txBody>
      </p:sp>
    </p:spTree>
    <p:extLst>
      <p:ext uri="{BB962C8B-B14F-4D97-AF65-F5344CB8AC3E}">
        <p14:creationId xmlns:p14="http://schemas.microsoft.com/office/powerpoint/2010/main" val="159038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b="1" dirty="0" smtClean="0">
                <a:latin typeface="Arial" pitchFamily="34" charset="0"/>
              </a:rPr>
              <a:t>Speaker Notes:</a:t>
            </a:r>
          </a:p>
          <a:p>
            <a:endParaRPr lang="en-US" dirty="0" smtClean="0">
              <a:latin typeface="Arial" pitchFamily="34" charset="0"/>
            </a:endParaRPr>
          </a:p>
          <a:p>
            <a:pPr eaLnBrk="1" hangingPunct="1">
              <a:lnSpc>
                <a:spcPct val="90000"/>
              </a:lnSpc>
            </a:pPr>
            <a:r>
              <a:rPr lang="en-US" dirty="0" smtClean="0">
                <a:latin typeface="Arial" pitchFamily="34" charset="0"/>
              </a:rPr>
              <a:t>Briefly describe that in WRS, we do teach letters and sounds from the first lesson. We introduce the letter name and sound together, using a keyword</a:t>
            </a:r>
            <a:r>
              <a:rPr lang="en-US" baseline="0" dirty="0" smtClean="0">
                <a:latin typeface="Arial" pitchFamily="34" charset="0"/>
              </a:rPr>
              <a:t> and work toward automaticity.  </a:t>
            </a:r>
            <a:r>
              <a:rPr lang="en-US" dirty="0" smtClean="0">
                <a:latin typeface="Arial" pitchFamily="34" charset="0"/>
              </a:rPr>
              <a:t>For example:</a:t>
            </a:r>
          </a:p>
          <a:p>
            <a:pPr eaLnBrk="1" hangingPunct="1">
              <a:lnSpc>
                <a:spcPct val="90000"/>
              </a:lnSpc>
            </a:pPr>
            <a:r>
              <a:rPr lang="en-US" dirty="0" smtClean="0">
                <a:latin typeface="Arial" pitchFamily="34" charset="0"/>
              </a:rPr>
              <a:t>a - apple - /a/</a:t>
            </a:r>
          </a:p>
          <a:p>
            <a:pPr eaLnBrk="1" hangingPunct="1">
              <a:lnSpc>
                <a:spcPct val="90000"/>
              </a:lnSpc>
            </a:pPr>
            <a:r>
              <a:rPr lang="en-US" dirty="0" smtClean="0">
                <a:latin typeface="Arial" pitchFamily="34" charset="0"/>
              </a:rPr>
              <a:t>b - bat - /b/</a:t>
            </a:r>
          </a:p>
          <a:p>
            <a:pPr eaLnBrk="1" hangingPunct="1">
              <a:lnSpc>
                <a:spcPct val="90000"/>
              </a:lnSpc>
            </a:pPr>
            <a:r>
              <a:rPr lang="en-US" dirty="0" smtClean="0">
                <a:latin typeface="Arial" pitchFamily="34" charset="0"/>
              </a:rPr>
              <a:t>Say that we teach that digraphs have two letters but only one sound: </a:t>
            </a:r>
            <a:r>
              <a:rPr lang="en-US" dirty="0" err="1" smtClean="0">
                <a:latin typeface="Arial" panose="020B0604020202020204" pitchFamily="34" charset="0"/>
              </a:rPr>
              <a:t>sh</a:t>
            </a:r>
            <a:r>
              <a:rPr lang="en-US" dirty="0" smtClean="0">
                <a:latin typeface="Arial" panose="020B0604020202020204" pitchFamily="34" charset="0"/>
              </a:rPr>
              <a:t> - ship - /</a:t>
            </a:r>
            <a:r>
              <a:rPr lang="en-US" dirty="0" err="1" smtClean="0">
                <a:latin typeface="Arial" panose="020B0604020202020204" pitchFamily="34" charset="0"/>
              </a:rPr>
              <a:t>sh</a:t>
            </a:r>
            <a:r>
              <a:rPr lang="en-US" dirty="0" smtClean="0">
                <a:latin typeface="Arial" panose="020B0604020202020204" pitchFamily="34" charset="0"/>
              </a:rPr>
              <a:t>/</a:t>
            </a:r>
          </a:p>
        </p:txBody>
      </p:sp>
    </p:spTree>
    <p:extLst>
      <p:ext uri="{BB962C8B-B14F-4D97-AF65-F5344CB8AC3E}">
        <p14:creationId xmlns:p14="http://schemas.microsoft.com/office/powerpoint/2010/main" val="11388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7"/>
          <p:cNvSpPr>
            <a:spLocks noGrp="1" noChangeArrowheads="1"/>
          </p:cNvSpPr>
          <p:nvPr>
            <p:ph type="body" idx="1"/>
          </p:nvPr>
        </p:nvSpPr>
        <p:spPr bwMode="auto">
          <a:xfrm>
            <a:off x="1064543" y="4419018"/>
            <a:ext cx="5142583" cy="4186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b="1" dirty="0" smtClean="0"/>
              <a:t>Speaker Notes:</a:t>
            </a:r>
          </a:p>
          <a:p>
            <a:pPr>
              <a:lnSpc>
                <a:spcPct val="90000"/>
              </a:lnSpc>
              <a:spcBef>
                <a:spcPct val="0"/>
              </a:spcBef>
            </a:pPr>
            <a:endParaRPr lang="en-US" b="1" dirty="0" smtClean="0"/>
          </a:p>
          <a:p>
            <a:pPr>
              <a:spcBef>
                <a:spcPct val="0"/>
              </a:spcBef>
            </a:pPr>
            <a:r>
              <a:rPr lang="en-US" dirty="0" smtClean="0"/>
              <a:t> We firmly believe all children can learn to read and write with expert instruction and our goal is to provide teachers with the tools and skills needed to carry this through. We solely concentrate on delivering high quality professional development services to teachers using their multisensory structured language curricula: the Wilson Reading System, Just Words and Wilson </a:t>
            </a:r>
            <a:r>
              <a:rPr lang="en-US" dirty="0" err="1" smtClean="0"/>
              <a:t>Fundations</a:t>
            </a:r>
            <a:r>
              <a:rPr lang="en-US" dirty="0" smtClean="0"/>
              <a:t>.  In 1992, Wilson Language Training made teacher outreach, support and development the mission of the company. Wilson has worked with teachers across all 50 states to help close the gap for struggling readers and prevent reading failure by building a solid foundation for beginning readers.</a:t>
            </a:r>
          </a:p>
        </p:txBody>
      </p:sp>
    </p:spTree>
    <p:extLst>
      <p:ext uri="{BB962C8B-B14F-4D97-AF65-F5344CB8AC3E}">
        <p14:creationId xmlns:p14="http://schemas.microsoft.com/office/powerpoint/2010/main" val="333735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itchFamily="34" charset="0"/>
              </a:rPr>
              <a:t>Speaker</a:t>
            </a:r>
            <a:r>
              <a:rPr lang="en-US" b="1" baseline="0" dirty="0" smtClean="0">
                <a:latin typeface="Arial" pitchFamily="34" charset="0"/>
              </a:rPr>
              <a:t> Notes</a:t>
            </a:r>
          </a:p>
          <a:p>
            <a:pPr eaLnBrk="1" hangingPunct="1"/>
            <a:endParaRPr lang="en-US" baseline="0" dirty="0" smtClean="0">
              <a:latin typeface="Arial" pitchFamily="34" charset="0"/>
            </a:endParaRPr>
          </a:p>
          <a:p>
            <a:pPr eaLnBrk="1" hangingPunct="1"/>
            <a:r>
              <a:rPr lang="en-US" dirty="0" smtClean="0">
                <a:latin typeface="Arial" pitchFamily="34" charset="0"/>
              </a:rPr>
              <a:t>We teach</a:t>
            </a:r>
            <a:r>
              <a:rPr lang="en-US" baseline="0" dirty="0" smtClean="0">
                <a:latin typeface="Arial" pitchFamily="34" charset="0"/>
              </a:rPr>
              <a:t> </a:t>
            </a:r>
            <a:r>
              <a:rPr lang="en-US" dirty="0" smtClean="0">
                <a:latin typeface="Arial" pitchFamily="34" charset="0"/>
              </a:rPr>
              <a:t>students how to tap if they cannot decode a word that they see. We start with three sounds. There seems to be a neurological link that occurs by touching one’s thumb to one’s fingertip to help blend the sounds together.</a:t>
            </a:r>
          </a:p>
          <a:p>
            <a:pPr eaLnBrk="1" hangingPunct="1"/>
            <a:endParaRPr lang="en-US" dirty="0" smtClean="0">
              <a:latin typeface="Arial" pitchFamily="34" charset="0"/>
            </a:endParaRPr>
          </a:p>
          <a:p>
            <a:pPr eaLnBrk="1" hangingPunct="1"/>
            <a:r>
              <a:rPr lang="en-US" dirty="0" smtClean="0">
                <a:latin typeface="Arial" pitchFamily="34" charset="0"/>
              </a:rPr>
              <a:t>We</a:t>
            </a:r>
            <a:r>
              <a:rPr lang="en-US" baseline="0" dirty="0" smtClean="0">
                <a:latin typeface="Arial" pitchFamily="34" charset="0"/>
              </a:rPr>
              <a:t> use tapping for reading and spelling. Demonstrate each. Have participants practice. </a:t>
            </a:r>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extLst>
      <p:ext uri="{BB962C8B-B14F-4D97-AF65-F5344CB8AC3E}">
        <p14:creationId xmlns:p14="http://schemas.microsoft.com/office/powerpoint/2010/main" val="871955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Rot="1" noChangeAspect="1" noChangeArrowheads="1" noTextEdit="1"/>
          </p:cNvSpPr>
          <p:nvPr>
            <p:ph type="sldImg"/>
          </p:nvPr>
        </p:nvSpPr>
        <p:spPr>
          <a:ln/>
        </p:spPr>
      </p:sp>
      <p:sp>
        <p:nvSpPr>
          <p:cNvPr id="15257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Speaker Notes: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Emphasize that we always scoop or underline the syllable first to indicate that the group of letters form the syllable.  Then we identify the kind of syllable and that tells us about the vowel sound.</a:t>
            </a:r>
          </a:p>
        </p:txBody>
      </p:sp>
    </p:spTree>
    <p:extLst>
      <p:ext uri="{BB962C8B-B14F-4D97-AF65-F5344CB8AC3E}">
        <p14:creationId xmlns:p14="http://schemas.microsoft.com/office/powerpoint/2010/main" val="4224347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3970735" y="8830662"/>
            <a:ext cx="3038145" cy="464205"/>
          </a:xfrm>
          <a:prstGeom prst="rect">
            <a:avLst/>
          </a:prstGeom>
          <a:ln/>
        </p:spPr>
        <p:txBody>
          <a:bodyPr lIns="88104" tIns="44053" rIns="88104" bIns="44053"/>
          <a:lstStyle/>
          <a:p>
            <a:fld id="{95B46E1A-B1C8-4166-A893-11B644DF4950}" type="slidenum">
              <a:rPr lang="en-US">
                <a:solidFill>
                  <a:srgbClr val="000000"/>
                </a:solidFill>
              </a:rPr>
              <a:pPr/>
              <a:t>23</a:t>
            </a:fld>
            <a:endParaRPr lang="en-US" dirty="0">
              <a:solidFill>
                <a:srgbClr val="000000"/>
              </a:solidFill>
            </a:endParaRPr>
          </a:p>
        </p:txBody>
      </p:sp>
      <p:sp>
        <p:nvSpPr>
          <p:cNvPr id="2059266" name="Rectangle 6"/>
          <p:cNvSpPr txBox="1">
            <a:spLocks noGrp="1" noChangeArrowheads="1"/>
          </p:cNvSpPr>
          <p:nvPr/>
        </p:nvSpPr>
        <p:spPr bwMode="auto">
          <a:xfrm>
            <a:off x="2" y="8829124"/>
            <a:ext cx="3578225" cy="465743"/>
          </a:xfrm>
          <a:prstGeom prst="rect">
            <a:avLst/>
          </a:prstGeom>
          <a:noFill/>
          <a:ln w="9525">
            <a:noFill/>
            <a:miter lim="800000"/>
            <a:headEnd/>
            <a:tailEnd/>
          </a:ln>
        </p:spPr>
        <p:txBody>
          <a:bodyPr lIns="93097" tIns="46550" rIns="93097" bIns="46550" anchor="b"/>
          <a:lstStyle/>
          <a:p>
            <a:pPr defTabSz="931520"/>
            <a:r>
              <a:rPr lang="en-US" sz="900" dirty="0">
                <a:solidFill>
                  <a:srgbClr val="000000"/>
                </a:solidFill>
              </a:rPr>
              <a:t>© Wilson Language Training Corporation. All rights reserved.</a:t>
            </a:r>
          </a:p>
        </p:txBody>
      </p:sp>
      <p:sp>
        <p:nvSpPr>
          <p:cNvPr id="2059267" name="Rectangle 7"/>
          <p:cNvSpPr txBox="1">
            <a:spLocks noGrp="1" noChangeArrowheads="1"/>
          </p:cNvSpPr>
          <p:nvPr/>
        </p:nvSpPr>
        <p:spPr bwMode="auto">
          <a:xfrm>
            <a:off x="3970735" y="8829124"/>
            <a:ext cx="3038145" cy="465743"/>
          </a:xfrm>
          <a:prstGeom prst="rect">
            <a:avLst/>
          </a:prstGeom>
          <a:noFill/>
          <a:ln w="9525">
            <a:noFill/>
            <a:miter lim="800000"/>
            <a:headEnd/>
            <a:tailEnd/>
          </a:ln>
        </p:spPr>
        <p:txBody>
          <a:bodyPr lIns="93097" tIns="46550" rIns="93097" bIns="46550" anchor="b"/>
          <a:lstStyle/>
          <a:p>
            <a:pPr algn="r" defTabSz="931520"/>
            <a:fld id="{1D13596B-5748-4FAD-887D-7465F698D8AE}" type="slidenum">
              <a:rPr lang="en-US" sz="900">
                <a:solidFill>
                  <a:srgbClr val="000000"/>
                </a:solidFill>
              </a:rPr>
              <a:pPr algn="r" defTabSz="931520"/>
              <a:t>23</a:t>
            </a:fld>
            <a:endParaRPr lang="en-US" sz="900" dirty="0">
              <a:solidFill>
                <a:srgbClr val="000000"/>
              </a:solidFill>
            </a:endParaRPr>
          </a:p>
        </p:txBody>
      </p:sp>
      <p:sp>
        <p:nvSpPr>
          <p:cNvPr id="2059268" name="Rectangle 6"/>
          <p:cNvSpPr>
            <a:spLocks noGrp="1" noRot="1" noChangeAspect="1" noChangeArrowheads="1" noTextEdit="1"/>
          </p:cNvSpPr>
          <p:nvPr>
            <p:ph type="sldImg"/>
          </p:nvPr>
        </p:nvSpPr>
        <p:spPr>
          <a:ln/>
        </p:spPr>
      </p:sp>
      <p:sp>
        <p:nvSpPr>
          <p:cNvPr id="2059269" name="Rectangle 7"/>
          <p:cNvSpPr>
            <a:spLocks noGrp="1" noChangeArrowheads="1"/>
          </p:cNvSpPr>
          <p:nvPr>
            <p:ph type="body" idx="1"/>
          </p:nvPr>
        </p:nvSpPr>
        <p:spPr/>
        <p:txBody>
          <a:bodyPr lIns="93097" tIns="46550" rIns="93097" bIns="46550"/>
          <a:lstStyle/>
          <a:p>
            <a:pPr>
              <a:lnSpc>
                <a:spcPct val="80000"/>
              </a:lnSpc>
            </a:pPr>
            <a:r>
              <a:rPr lang="en-US" b="1" dirty="0"/>
              <a:t>Speaker Notes:</a:t>
            </a:r>
          </a:p>
          <a:p>
            <a:pPr>
              <a:lnSpc>
                <a:spcPct val="80000"/>
              </a:lnSpc>
            </a:pPr>
            <a:endParaRPr lang="en-US" dirty="0" smtClean="0"/>
          </a:p>
          <a:p>
            <a:pPr>
              <a:lnSpc>
                <a:spcPct val="80000"/>
              </a:lnSpc>
            </a:pPr>
            <a:r>
              <a:rPr lang="en-US" dirty="0" smtClean="0"/>
              <a:t>How </a:t>
            </a:r>
            <a:r>
              <a:rPr lang="en-US" dirty="0"/>
              <a:t>many people are familiar with closed syllables? If you are, you will see how we teach it in Wilson, if you are not, don’t read the definition, first watch how we teach students about it, then we will look at the definition.</a:t>
            </a:r>
          </a:p>
          <a:p>
            <a:pPr>
              <a:lnSpc>
                <a:spcPct val="80000"/>
              </a:lnSpc>
            </a:pPr>
            <a:r>
              <a:rPr lang="en-US" dirty="0"/>
              <a:t>Slide created so all can see manipulation in large room, otherwise first do with cards. Use it to explain HOW we teach syllable recognition with manipulation of cards. </a:t>
            </a:r>
          </a:p>
          <a:p>
            <a:pPr>
              <a:lnSpc>
                <a:spcPct val="80000"/>
              </a:lnSpc>
            </a:pPr>
            <a:r>
              <a:rPr lang="en-US" dirty="0"/>
              <a:t>Say that you won’t be able to do all syllable types with cards, but that it is key to the program and important to see how we teach everything with this manipulation which makes a tremendous difference to students. The closed syllable is taught first. It is the most common (more than 40% of syllables are closed).</a:t>
            </a:r>
          </a:p>
          <a:p>
            <a:pPr>
              <a:lnSpc>
                <a:spcPct val="80000"/>
              </a:lnSpc>
            </a:pPr>
            <a:r>
              <a:rPr lang="en-US" dirty="0"/>
              <a:t>1. The sound cards a and t appear to show simplest closed syllable, 2 sounds.</a:t>
            </a:r>
          </a:p>
          <a:p>
            <a:pPr>
              <a:lnSpc>
                <a:spcPct val="80000"/>
              </a:lnSpc>
            </a:pPr>
            <a:r>
              <a:rPr lang="en-US" dirty="0"/>
              <a:t>2. m appears in front of at for mat</a:t>
            </a:r>
          </a:p>
          <a:p>
            <a:pPr>
              <a:lnSpc>
                <a:spcPct val="80000"/>
              </a:lnSpc>
            </a:pPr>
            <a:r>
              <a:rPr lang="en-US" dirty="0"/>
              <a:t>3. The t of mat changes to sh for mash.</a:t>
            </a:r>
          </a:p>
          <a:p>
            <a:pPr>
              <a:lnSpc>
                <a:spcPct val="80000"/>
              </a:lnSpc>
            </a:pPr>
            <a:r>
              <a:rPr lang="en-US" dirty="0"/>
              <a:t>4. An s appears in front of mash to make smash to show 5 sounds, 6 letters in a closed syllable.</a:t>
            </a:r>
          </a:p>
          <a:p>
            <a:pPr>
              <a:lnSpc>
                <a:spcPct val="80000"/>
              </a:lnSpc>
            </a:pPr>
            <a:r>
              <a:rPr lang="en-US" dirty="0"/>
              <a:t>5. For the next examples, ask is this a closed syllable?</a:t>
            </a:r>
          </a:p>
          <a:p>
            <a:pPr>
              <a:lnSpc>
                <a:spcPct val="80000"/>
              </a:lnSpc>
            </a:pPr>
            <a:r>
              <a:rPr lang="en-US" dirty="0"/>
              <a:t>me appears, ask if it is a closed syllable, then ask what would you have to do to make it a closed syllable? Click and the t appears to make met</a:t>
            </a:r>
          </a:p>
          <a:p>
            <a:pPr>
              <a:lnSpc>
                <a:spcPct val="80000"/>
              </a:lnSpc>
            </a:pPr>
            <a:r>
              <a:rPr lang="en-US" dirty="0"/>
              <a:t>meat appears, ask same questions, click and the a is crossed out</a:t>
            </a:r>
          </a:p>
          <a:p>
            <a:pPr>
              <a:lnSpc>
                <a:spcPct val="80000"/>
              </a:lnSpc>
            </a:pPr>
            <a:r>
              <a:rPr lang="en-US" dirty="0"/>
              <a:t>mate appears, ask same questions, click and the e is crossed out</a:t>
            </a:r>
          </a:p>
          <a:p>
            <a:pPr>
              <a:lnSpc>
                <a:spcPct val="80000"/>
              </a:lnSpc>
            </a:pPr>
            <a:r>
              <a:rPr lang="en-US" dirty="0"/>
              <a:t>lish appears to show an example of a nonsense closed syllable</a:t>
            </a:r>
          </a:p>
          <a:p>
            <a:pPr>
              <a:lnSpc>
                <a:spcPct val="80000"/>
              </a:lnSpc>
            </a:pPr>
            <a:r>
              <a:rPr lang="en-US" dirty="0"/>
              <a:t>There are 6 syllable types in English. WRS 12 steps are based on the 6 syllable types. </a:t>
            </a:r>
          </a:p>
          <a:p>
            <a:pPr>
              <a:lnSpc>
                <a:spcPct val="80000"/>
              </a:lnSpc>
            </a:pPr>
            <a:r>
              <a:rPr lang="en-US" dirty="0"/>
              <a:t>Read and discuss definition, how impossible it would be for students to apply this if taught with words (or language only) – especially since the students who need this have difficulty with language. </a:t>
            </a:r>
          </a:p>
        </p:txBody>
      </p:sp>
    </p:spTree>
    <p:extLst>
      <p:ext uri="{BB962C8B-B14F-4D97-AF65-F5344CB8AC3E}">
        <p14:creationId xmlns:p14="http://schemas.microsoft.com/office/powerpoint/2010/main" val="1898570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txBox="1">
            <a:spLocks noGrp="1" noChangeArrowheads="1"/>
          </p:cNvSpPr>
          <p:nvPr/>
        </p:nvSpPr>
        <p:spPr bwMode="auto">
          <a:xfrm>
            <a:off x="2" y="8829124"/>
            <a:ext cx="3578225" cy="465743"/>
          </a:xfrm>
          <a:prstGeom prst="rect">
            <a:avLst/>
          </a:prstGeom>
          <a:noFill/>
          <a:ln w="9525">
            <a:noFill/>
            <a:miter lim="800000"/>
            <a:headEnd/>
            <a:tailEnd/>
          </a:ln>
        </p:spPr>
        <p:txBody>
          <a:bodyPr lIns="93097" tIns="46550" rIns="93097" bIns="46550" anchor="b"/>
          <a:lstStyle/>
          <a:p>
            <a:pPr defTabSz="931520"/>
            <a:r>
              <a:rPr lang="en-US" sz="900" dirty="0">
                <a:solidFill>
                  <a:srgbClr val="000000"/>
                </a:solidFill>
              </a:rPr>
              <a:t>© Wilson Language Training Corporation. All rights reserved.</a:t>
            </a:r>
          </a:p>
        </p:txBody>
      </p:sp>
      <p:sp>
        <p:nvSpPr>
          <p:cNvPr id="86019" name="Rectangle 7"/>
          <p:cNvSpPr txBox="1">
            <a:spLocks noGrp="1" noChangeArrowheads="1"/>
          </p:cNvSpPr>
          <p:nvPr/>
        </p:nvSpPr>
        <p:spPr bwMode="auto">
          <a:xfrm>
            <a:off x="3970735" y="8829124"/>
            <a:ext cx="3038145" cy="465743"/>
          </a:xfrm>
          <a:prstGeom prst="rect">
            <a:avLst/>
          </a:prstGeom>
          <a:noFill/>
          <a:ln w="9525">
            <a:noFill/>
            <a:miter lim="800000"/>
            <a:headEnd/>
            <a:tailEnd/>
          </a:ln>
        </p:spPr>
        <p:txBody>
          <a:bodyPr lIns="93097" tIns="46550" rIns="93097" bIns="46550" anchor="b"/>
          <a:lstStyle/>
          <a:p>
            <a:pPr algn="r" defTabSz="931520"/>
            <a:fld id="{7175BEC4-8BA2-4206-BB5A-0C9719859F3C}" type="slidenum">
              <a:rPr lang="en-US" sz="900">
                <a:solidFill>
                  <a:srgbClr val="000000"/>
                </a:solidFill>
              </a:rPr>
              <a:pPr algn="r" defTabSz="931520"/>
              <a:t>24</a:t>
            </a:fld>
            <a:endParaRPr lang="en-US" sz="900" dirty="0">
              <a:solidFill>
                <a:srgbClr val="000000"/>
              </a:solidFill>
            </a:endParaRPr>
          </a:p>
        </p:txBody>
      </p:sp>
      <p:sp>
        <p:nvSpPr>
          <p:cNvPr id="86020" name="Rectangle 2"/>
          <p:cNvSpPr>
            <a:spLocks noGrp="1" noRot="1" noChangeAspect="1" noChangeArrowheads="1" noTextEdit="1"/>
          </p:cNvSpPr>
          <p:nvPr>
            <p:ph type="sldImg"/>
          </p:nvPr>
        </p:nvSpPr>
        <p:spPr>
          <a:xfrm>
            <a:off x="1184275" y="696913"/>
            <a:ext cx="4648200" cy="3486150"/>
          </a:xfrm>
          <a:ln/>
        </p:spPr>
      </p:sp>
      <p:sp>
        <p:nvSpPr>
          <p:cNvPr id="86021" name="Rectangle 3"/>
          <p:cNvSpPr>
            <a:spLocks noGrp="1" noChangeArrowheads="1"/>
          </p:cNvSpPr>
          <p:nvPr>
            <p:ph type="body" idx="1"/>
          </p:nvPr>
        </p:nvSpPr>
        <p:spPr>
          <a:xfrm>
            <a:off x="938677" y="4416101"/>
            <a:ext cx="5136092" cy="4183995"/>
          </a:xfrm>
          <a:noFill/>
          <a:ln/>
        </p:spPr>
        <p:txBody>
          <a:bodyPr lIns="92357" tIns="46177" rIns="92357" bIns="46177"/>
          <a:lstStyle/>
          <a:p>
            <a:pPr eaLnBrk="1" hangingPunct="1"/>
            <a:r>
              <a:rPr lang="en-US" b="1" dirty="0" smtClean="0">
                <a:latin typeface="Arial" pitchFamily="34" charset="0"/>
              </a:rPr>
              <a:t>Speaker Notes:</a:t>
            </a:r>
          </a:p>
          <a:p>
            <a:pPr eaLnBrk="1" hangingPunct="1"/>
            <a:endParaRPr lang="en-US" dirty="0" smtClean="0">
              <a:latin typeface="Arial" pitchFamily="34" charset="0"/>
            </a:endParaRPr>
          </a:p>
          <a:p>
            <a:pPr eaLnBrk="1" hangingPunct="1"/>
            <a:r>
              <a:rPr lang="en-US" dirty="0" smtClean="0">
                <a:latin typeface="Arial" pitchFamily="34" charset="0"/>
              </a:rPr>
              <a:t>This step by step approach is necessary for students to really internalize things. Students must demonstrate proficiency before moving on.</a:t>
            </a:r>
          </a:p>
        </p:txBody>
      </p:sp>
    </p:spTree>
    <p:extLst>
      <p:ext uri="{BB962C8B-B14F-4D97-AF65-F5344CB8AC3E}">
        <p14:creationId xmlns:p14="http://schemas.microsoft.com/office/powerpoint/2010/main" val="4032508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txBox="1">
            <a:spLocks noGrp="1" noChangeArrowheads="1"/>
          </p:cNvSpPr>
          <p:nvPr/>
        </p:nvSpPr>
        <p:spPr bwMode="auto">
          <a:xfrm>
            <a:off x="2" y="8829124"/>
            <a:ext cx="3578225" cy="465743"/>
          </a:xfrm>
          <a:prstGeom prst="rect">
            <a:avLst/>
          </a:prstGeom>
          <a:noFill/>
          <a:ln w="9525">
            <a:noFill/>
            <a:miter lim="800000"/>
            <a:headEnd/>
            <a:tailEnd/>
          </a:ln>
        </p:spPr>
        <p:txBody>
          <a:bodyPr lIns="93108" tIns="46555" rIns="93108" bIns="46555" anchor="b"/>
          <a:lstStyle/>
          <a:p>
            <a:pPr defTabSz="931520"/>
            <a:r>
              <a:rPr lang="en-US" sz="900" dirty="0">
                <a:solidFill>
                  <a:srgbClr val="000000"/>
                </a:solidFill>
              </a:rPr>
              <a:t>© Wilson Language Training Corporation. All rights reserved.</a:t>
            </a:r>
          </a:p>
        </p:txBody>
      </p:sp>
      <p:sp>
        <p:nvSpPr>
          <p:cNvPr id="218115" name="Rectangle 7"/>
          <p:cNvSpPr txBox="1">
            <a:spLocks noGrp="1" noChangeArrowheads="1"/>
          </p:cNvSpPr>
          <p:nvPr/>
        </p:nvSpPr>
        <p:spPr bwMode="auto">
          <a:xfrm>
            <a:off x="3970735" y="8829124"/>
            <a:ext cx="3038145" cy="465743"/>
          </a:xfrm>
          <a:prstGeom prst="rect">
            <a:avLst/>
          </a:prstGeom>
          <a:noFill/>
          <a:ln w="9525">
            <a:noFill/>
            <a:miter lim="800000"/>
            <a:headEnd/>
            <a:tailEnd/>
          </a:ln>
        </p:spPr>
        <p:txBody>
          <a:bodyPr lIns="93108" tIns="46555" rIns="93108" bIns="46555" anchor="b"/>
          <a:lstStyle/>
          <a:p>
            <a:pPr algn="r" defTabSz="931520"/>
            <a:fld id="{E2546CAC-6623-42A4-8FF6-ABB53CB40C7C}" type="slidenum">
              <a:rPr lang="en-US" sz="900">
                <a:solidFill>
                  <a:srgbClr val="000000"/>
                </a:solidFill>
              </a:rPr>
              <a:pPr algn="r" defTabSz="931520"/>
              <a:t>25</a:t>
            </a:fld>
            <a:endParaRPr lang="en-US" sz="900" dirty="0">
              <a:solidFill>
                <a:srgbClr val="000000"/>
              </a:solidFill>
            </a:endParaRPr>
          </a:p>
        </p:txBody>
      </p:sp>
      <p:sp>
        <p:nvSpPr>
          <p:cNvPr id="218116" name="Rectangle 4"/>
          <p:cNvSpPr>
            <a:spLocks noGrp="1" noRot="1" noChangeAspect="1" noChangeArrowheads="1" noTextEdit="1"/>
          </p:cNvSpPr>
          <p:nvPr>
            <p:ph type="sldImg"/>
          </p:nvPr>
        </p:nvSpPr>
        <p:spPr>
          <a:ln/>
        </p:spPr>
      </p:sp>
      <p:sp>
        <p:nvSpPr>
          <p:cNvPr id="218117" name="Rectangle 5"/>
          <p:cNvSpPr>
            <a:spLocks noGrp="1" noChangeArrowheads="1"/>
          </p:cNvSpPr>
          <p:nvPr>
            <p:ph type="body" idx="1"/>
          </p:nvPr>
        </p:nvSpPr>
        <p:spPr>
          <a:xfrm>
            <a:off x="701348" y="4416098"/>
            <a:ext cx="5607711" cy="3129542"/>
          </a:xfrm>
          <a:noFill/>
          <a:ln/>
        </p:spPr>
        <p:txBody>
          <a:bodyPr/>
          <a:lstStyle/>
          <a:p>
            <a:r>
              <a:rPr lang="en-US" b="1" dirty="0" smtClean="0">
                <a:latin typeface="Arial" charset="0"/>
              </a:rPr>
              <a:t>Speaker Notes:</a:t>
            </a:r>
          </a:p>
          <a:p>
            <a:endParaRPr lang="en-US" dirty="0" smtClean="0">
              <a:latin typeface="Arial" charset="0"/>
            </a:endParaRPr>
          </a:p>
          <a:p>
            <a:r>
              <a:rPr lang="en-US" dirty="0" smtClean="0">
                <a:latin typeface="Arial" charset="0"/>
              </a:rPr>
              <a:t>Explain that before we teach another syllable type, we start to put syllables together to make longer words. </a:t>
            </a:r>
          </a:p>
          <a:p>
            <a:r>
              <a:rPr lang="en-US" dirty="0" smtClean="0">
                <a:latin typeface="Arial" charset="0"/>
              </a:rPr>
              <a:t>Point out briefly that we scoop syllables to read.</a:t>
            </a:r>
          </a:p>
        </p:txBody>
      </p:sp>
    </p:spTree>
    <p:extLst>
      <p:ext uri="{BB962C8B-B14F-4D97-AF65-F5344CB8AC3E}">
        <p14:creationId xmlns:p14="http://schemas.microsoft.com/office/powerpoint/2010/main" val="71718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77925" y="696913"/>
            <a:ext cx="4654550" cy="3490912"/>
          </a:xfrm>
          <a:ln/>
        </p:spPr>
      </p:sp>
      <p:sp>
        <p:nvSpPr>
          <p:cNvPr id="225283" name="Rectangle 3"/>
          <p:cNvSpPr>
            <a:spLocks noGrp="1" noChangeArrowheads="1"/>
          </p:cNvSpPr>
          <p:nvPr>
            <p:ph type="body" idx="1"/>
          </p:nvPr>
        </p:nvSpPr>
        <p:spPr>
          <a:xfrm>
            <a:off x="935637" y="4413027"/>
            <a:ext cx="5139134" cy="4188606"/>
          </a:xfrm>
          <a:noFill/>
          <a:ln/>
        </p:spPr>
        <p:txBody>
          <a:bodyPr/>
          <a:lstStyle/>
          <a:p>
            <a:pPr eaLnBrk="1" hangingPunct="1"/>
            <a:r>
              <a:rPr lang="en-US" b="1" dirty="0" smtClean="0">
                <a:latin typeface="Arial" charset="0"/>
              </a:rPr>
              <a:t>Speaker Notes:</a:t>
            </a:r>
          </a:p>
          <a:p>
            <a:pPr eaLnBrk="1" hangingPunct="1"/>
            <a:endParaRPr lang="en-US" dirty="0" smtClean="0">
              <a:latin typeface="Arial" charset="0"/>
            </a:endParaRPr>
          </a:p>
          <a:p>
            <a:pPr eaLnBrk="1" hangingPunct="1"/>
            <a:r>
              <a:rPr lang="en-US" dirty="0" smtClean="0">
                <a:latin typeface="Arial" charset="0"/>
              </a:rPr>
              <a:t>Many programs do not include spelling. Not only does WRS teach spelling, you are teaching it in correspondence to the decoding patterns that are taught.  This reinforces what has been taught for reading, and vice-a-versa. In addition, there is at strong emphasis on vocabulary. This is critical</a:t>
            </a:r>
            <a:r>
              <a:rPr lang="en-US" baseline="0" dirty="0" smtClean="0">
                <a:latin typeface="Arial" charset="0"/>
              </a:rPr>
              <a:t> to developing strong comprehension skills.</a:t>
            </a:r>
            <a:endParaRPr lang="en-US" dirty="0" smtClean="0">
              <a:latin typeface="Arial" charset="0"/>
            </a:endParaRPr>
          </a:p>
          <a:p>
            <a:pPr eaLnBrk="1" hangingPunct="1"/>
            <a:endParaRPr lang="en-US" sz="1700" dirty="0"/>
          </a:p>
          <a:p>
            <a:pPr eaLnBrk="1" hangingPunct="1"/>
            <a:endParaRPr lang="en-US" sz="1700" dirty="0"/>
          </a:p>
        </p:txBody>
      </p:sp>
    </p:spTree>
    <p:extLst>
      <p:ext uri="{BB962C8B-B14F-4D97-AF65-F5344CB8AC3E}">
        <p14:creationId xmlns:p14="http://schemas.microsoft.com/office/powerpoint/2010/main" val="940096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Rot="1" noChangeAspect="1" noChangeArrowheads="1" noTextEdit="1"/>
          </p:cNvSpPr>
          <p:nvPr>
            <p:ph type="sldImg"/>
          </p:nvPr>
        </p:nvSpPr>
        <p:spPr>
          <a:ln/>
        </p:spPr>
      </p:sp>
      <p:sp>
        <p:nvSpPr>
          <p:cNvPr id="8089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Speaker Notes:</a:t>
            </a:r>
          </a:p>
          <a:p>
            <a:pPr eaLnBrk="1" hangingPunct="1"/>
            <a:endParaRPr lang="en-US" altLang="en-US" dirty="0" smtClean="0"/>
          </a:p>
          <a:p>
            <a:pPr eaLnBrk="1" hangingPunct="1"/>
            <a:r>
              <a:rPr lang="en-US" altLang="en-US" dirty="0" smtClean="0"/>
              <a:t>Explain that the selected words are added with simple  definitions in student friendly terms as well as illustrations to a student notebook and a sentence (don’t go into detail). </a:t>
            </a:r>
          </a:p>
          <a:p>
            <a:pPr eaLnBrk="1" hangingPunct="1"/>
            <a:r>
              <a:rPr lang="en-US" altLang="en-US" dirty="0" smtClean="0"/>
              <a:t>Teachers put vocabulary words on word cards for practice and keep track of the lists in </a:t>
            </a:r>
            <a:r>
              <a:rPr lang="en-US" altLang="en-US" dirty="0" err="1" smtClean="0"/>
              <a:t>theirTeacher’s</a:t>
            </a:r>
            <a:r>
              <a:rPr lang="en-US" altLang="en-US" dirty="0" smtClean="0"/>
              <a:t> </a:t>
            </a:r>
            <a:r>
              <a:rPr lang="en-US" altLang="en-US" dirty="0" err="1" smtClean="0"/>
              <a:t>Planbook</a:t>
            </a:r>
            <a:r>
              <a:rPr lang="en-US" altLang="en-US" dirty="0" smtClean="0"/>
              <a:t> so that these words can be integrated into lesson plans.</a:t>
            </a:r>
          </a:p>
          <a:p>
            <a:pPr eaLnBrk="1" hangingPunct="1"/>
            <a:endParaRPr lang="en-US" altLang="en-US" b="1" dirty="0" smtClean="0"/>
          </a:p>
        </p:txBody>
      </p:sp>
    </p:spTree>
    <p:extLst>
      <p:ext uri="{BB962C8B-B14F-4D97-AF65-F5344CB8AC3E}">
        <p14:creationId xmlns:p14="http://schemas.microsoft.com/office/powerpoint/2010/main" val="924310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I just mentioned the notebook.</a:t>
            </a:r>
            <a:r>
              <a:rPr lang="en-US" baseline="0" dirty="0" smtClean="0"/>
              <a:t> In addition to adding vocabulary, the Student Notebook is used by all WRS students and is a place for students to document all letters/sounds, spelling rules, syllable types, targeted vocabulary words, and HFSW words learned. The Student Notebook is used in each lesson and is available for WRS students to reference at any time.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28</a:t>
            </a:fld>
            <a:endParaRPr lang="en-US"/>
          </a:p>
        </p:txBody>
      </p:sp>
    </p:spTree>
    <p:extLst>
      <p:ext uri="{BB962C8B-B14F-4D97-AF65-F5344CB8AC3E}">
        <p14:creationId xmlns:p14="http://schemas.microsoft.com/office/powerpoint/2010/main" val="72720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Rot="1" noChangeAspect="1" noChangeArrowheads="1" noTextEdit="1"/>
          </p:cNvSpPr>
          <p:nvPr>
            <p:ph type="sldImg"/>
          </p:nvPr>
        </p:nvSpPr>
        <p:spPr>
          <a:ln/>
        </p:spPr>
      </p:sp>
      <p:sp>
        <p:nvSpPr>
          <p:cNvPr id="78851"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Speaker Notes:</a:t>
            </a:r>
          </a:p>
          <a:p>
            <a:pPr eaLnBrk="1" hangingPunct="1"/>
            <a:endParaRPr lang="en-US" altLang="en-US" dirty="0" smtClean="0"/>
          </a:p>
          <a:p>
            <a:pPr eaLnBrk="1" hangingPunct="1"/>
            <a:r>
              <a:rPr lang="en-US" altLang="en-US" dirty="0" smtClean="0"/>
              <a:t>For both controlled and non-controlled decodable passage: we develop fluency with phrasing, or prosody.</a:t>
            </a:r>
          </a:p>
        </p:txBody>
      </p:sp>
    </p:spTree>
    <p:extLst>
      <p:ext uri="{BB962C8B-B14F-4D97-AF65-F5344CB8AC3E}">
        <p14:creationId xmlns:p14="http://schemas.microsoft.com/office/powerpoint/2010/main" val="3265705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85863" y="695325"/>
            <a:ext cx="4646612" cy="3486150"/>
          </a:xfrm>
          <a:ln/>
        </p:spPr>
      </p:sp>
      <p:sp>
        <p:nvSpPr>
          <p:cNvPr id="76803" name="Rectangle 3"/>
          <p:cNvSpPr>
            <a:spLocks noGrp="1" noChangeArrowheads="1"/>
          </p:cNvSpPr>
          <p:nvPr>
            <p:ph type="body" idx="1"/>
          </p:nvPr>
        </p:nvSpPr>
        <p:spPr>
          <a:xfrm>
            <a:off x="937154" y="4420709"/>
            <a:ext cx="5136092" cy="28928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Speaker Notes:</a:t>
            </a:r>
          </a:p>
          <a:p>
            <a:pPr eaLnBrk="1" hangingPunct="1"/>
            <a:endParaRPr lang="en-US" altLang="en-US" dirty="0" smtClean="0"/>
          </a:p>
          <a:p>
            <a:pPr eaLnBrk="1" hangingPunct="1"/>
            <a:r>
              <a:rPr lang="en-US" altLang="en-US" dirty="0" smtClean="0"/>
              <a:t>Fluency instruction includes two types of decodable text: controlled and non-controlled text. Explain the difference</a:t>
            </a:r>
            <a:r>
              <a:rPr lang="en-US" altLang="en-US" baseline="0" dirty="0" smtClean="0"/>
              <a:t> and importance of both for WRS students. </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84340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Arial" charset="0"/>
              </a:rPr>
              <a:t>Speaker Notes:</a:t>
            </a:r>
          </a:p>
          <a:p>
            <a:endParaRPr lang="en-US" dirty="0" smtClean="0"/>
          </a:p>
          <a:p>
            <a:r>
              <a:rPr lang="en-US" dirty="0" smtClean="0"/>
              <a:t>Let’s first talk</a:t>
            </a:r>
            <a:r>
              <a:rPr lang="en-US" baseline="0" dirty="0" smtClean="0"/>
              <a:t> about who The Wilson Reading System is designed for.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4</a:t>
            </a:fld>
            <a:endParaRPr lang="en-US"/>
          </a:p>
        </p:txBody>
      </p:sp>
    </p:spTree>
    <p:extLst>
      <p:ext uri="{BB962C8B-B14F-4D97-AF65-F5344CB8AC3E}">
        <p14:creationId xmlns:p14="http://schemas.microsoft.com/office/powerpoint/2010/main" val="189823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8E69D57-3CDD-46F7-8F04-F6D4E1A2787C}" type="slidenum">
              <a:rPr lang="en-US"/>
              <a:pPr/>
              <a:t>31</a:t>
            </a:fld>
            <a:endParaRPr lang="en-US"/>
          </a:p>
        </p:txBody>
      </p:sp>
      <p:sp>
        <p:nvSpPr>
          <p:cNvPr id="1600514" name="Rectangle 2"/>
          <p:cNvSpPr>
            <a:spLocks noGrp="1" noRot="1" noChangeAspect="1" noChangeArrowheads="1" noTextEdit="1"/>
          </p:cNvSpPr>
          <p:nvPr>
            <p:ph type="sldImg"/>
          </p:nvPr>
        </p:nvSpPr>
        <p:spPr>
          <a:xfrm>
            <a:off x="1184275" y="696913"/>
            <a:ext cx="4649788" cy="3489325"/>
          </a:xfrm>
          <a:ln/>
        </p:spPr>
      </p:sp>
      <p:sp>
        <p:nvSpPr>
          <p:cNvPr id="1600515" name="Rectangle 3"/>
          <p:cNvSpPr>
            <a:spLocks noGrp="1" noChangeArrowheads="1"/>
          </p:cNvSpPr>
          <p:nvPr>
            <p:ph type="body" idx="1"/>
          </p:nvPr>
        </p:nvSpPr>
        <p:spPr>
          <a:xfrm>
            <a:off x="934112" y="4405338"/>
            <a:ext cx="5142177" cy="1091343"/>
          </a:xfrm>
        </p:spPr>
        <p:txBody>
          <a:bodyPr/>
          <a:lstStyle/>
          <a:p>
            <a:r>
              <a:rPr lang="en-US" b="1" dirty="0"/>
              <a:t>Speaker Notes</a:t>
            </a:r>
          </a:p>
          <a:p>
            <a:endParaRPr lang="en-US" dirty="0" smtClean="0"/>
          </a:p>
          <a:p>
            <a:r>
              <a:rPr lang="en-US" dirty="0" smtClean="0"/>
              <a:t>Let’s</a:t>
            </a:r>
            <a:r>
              <a:rPr lang="en-US" baseline="0" dirty="0" smtClean="0"/>
              <a:t> take a look at the extensive controlled text provided in the WRS materials. </a:t>
            </a:r>
            <a:endParaRPr lang="en-US" dirty="0"/>
          </a:p>
        </p:txBody>
      </p:sp>
    </p:spTree>
    <p:extLst>
      <p:ext uri="{BB962C8B-B14F-4D97-AF65-F5344CB8AC3E}">
        <p14:creationId xmlns:p14="http://schemas.microsoft.com/office/powerpoint/2010/main" val="2557178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There are several examples of controlled</a:t>
            </a:r>
            <a:r>
              <a:rPr lang="en-US" baseline="0" dirty="0" smtClean="0"/>
              <a:t> text on the next 15 or so slides. There is no need to show all of them if time is limited, but it is a nice example of how student progress to more complex word structure and how that looks with sentences and passages. You can explain what has been taught thus far as you click through the slides, but in general you will probably not spend much time on each slide.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32</a:t>
            </a:fld>
            <a:endParaRPr lang="en-US"/>
          </a:p>
        </p:txBody>
      </p:sp>
    </p:spTree>
    <p:extLst>
      <p:ext uri="{BB962C8B-B14F-4D97-AF65-F5344CB8AC3E}">
        <p14:creationId xmlns:p14="http://schemas.microsoft.com/office/powerpoint/2010/main" val="116239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46</a:t>
            </a:fld>
            <a:endParaRPr lang="en-US"/>
          </a:p>
        </p:txBody>
      </p:sp>
    </p:spTree>
    <p:extLst>
      <p:ext uri="{BB962C8B-B14F-4D97-AF65-F5344CB8AC3E}">
        <p14:creationId xmlns:p14="http://schemas.microsoft.com/office/powerpoint/2010/main" val="4100572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8E69D57-3CDD-46F7-8F04-F6D4E1A2787C}" type="slidenum">
              <a:rPr lang="en-US"/>
              <a:pPr/>
              <a:t>47</a:t>
            </a:fld>
            <a:endParaRPr lang="en-US"/>
          </a:p>
        </p:txBody>
      </p:sp>
      <p:sp>
        <p:nvSpPr>
          <p:cNvPr id="1600514" name="Rectangle 2"/>
          <p:cNvSpPr>
            <a:spLocks noGrp="1" noRot="1" noChangeAspect="1" noChangeArrowheads="1" noTextEdit="1"/>
          </p:cNvSpPr>
          <p:nvPr>
            <p:ph type="sldImg"/>
          </p:nvPr>
        </p:nvSpPr>
        <p:spPr>
          <a:xfrm>
            <a:off x="1184275" y="696913"/>
            <a:ext cx="4649788" cy="3489325"/>
          </a:xfrm>
          <a:ln/>
        </p:spPr>
      </p:sp>
      <p:sp>
        <p:nvSpPr>
          <p:cNvPr id="1600515" name="Rectangle 3"/>
          <p:cNvSpPr>
            <a:spLocks noGrp="1" noChangeArrowheads="1"/>
          </p:cNvSpPr>
          <p:nvPr>
            <p:ph type="body" idx="1"/>
          </p:nvPr>
        </p:nvSpPr>
        <p:spPr>
          <a:xfrm>
            <a:off x="934112" y="4405338"/>
            <a:ext cx="5142177" cy="1091343"/>
          </a:xfrm>
        </p:spPr>
        <p:txBody>
          <a:bodyPr/>
          <a:lstStyle/>
          <a:p>
            <a:endParaRPr lang="en-US" dirty="0"/>
          </a:p>
        </p:txBody>
      </p:sp>
    </p:spTree>
    <p:extLst>
      <p:ext uri="{BB962C8B-B14F-4D97-AF65-F5344CB8AC3E}">
        <p14:creationId xmlns:p14="http://schemas.microsoft.com/office/powerpoint/2010/main" val="3362673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b="1" dirty="0" smtClean="0"/>
              <a:t>Speaker Notes:</a:t>
            </a:r>
          </a:p>
          <a:p>
            <a:pPr eaLnBrk="1" hangingPunct="1">
              <a:lnSpc>
                <a:spcPct val="90000"/>
              </a:lnSpc>
            </a:pPr>
            <a:endParaRPr lang="en-US" altLang="en-US" dirty="0" smtClean="0"/>
          </a:p>
          <a:p>
            <a:pPr eaLnBrk="1" hangingPunct="1">
              <a:lnSpc>
                <a:spcPct val="90000"/>
              </a:lnSpc>
            </a:pPr>
            <a:r>
              <a:rPr lang="en-US" altLang="en-US" dirty="0" smtClean="0"/>
              <a:t>Briefly explain that this comprehension strategy is used for developing a student’s coherent</a:t>
            </a:r>
            <a:r>
              <a:rPr lang="en-US" altLang="en-US" baseline="0" dirty="0" smtClean="0"/>
              <a:t> mental model during</a:t>
            </a:r>
            <a:r>
              <a:rPr lang="en-US" altLang="en-US" dirty="0" smtClean="0"/>
              <a:t> reading and listening comprehension. </a:t>
            </a:r>
          </a:p>
        </p:txBody>
      </p:sp>
    </p:spTree>
    <p:extLst>
      <p:ext uri="{BB962C8B-B14F-4D97-AF65-F5344CB8AC3E}">
        <p14:creationId xmlns:p14="http://schemas.microsoft.com/office/powerpoint/2010/main" val="63480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Speaker Notes:</a:t>
            </a:r>
          </a:p>
          <a:p>
            <a:pPr eaLnBrk="1" hangingPunct="1"/>
            <a:endParaRPr lang="en-US" altLang="en-US" dirty="0" smtClean="0"/>
          </a:p>
          <a:p>
            <a:pPr eaLnBrk="1" hangingPunct="1"/>
            <a:r>
              <a:rPr lang="en-US" altLang="en-US" dirty="0" smtClean="0"/>
              <a:t>We work with comprehension (reading</a:t>
            </a:r>
            <a:r>
              <a:rPr lang="en-US" altLang="en-US" baseline="0" dirty="0" smtClean="0"/>
              <a:t> and listening comprehension)</a:t>
            </a:r>
            <a:r>
              <a:rPr lang="en-US" altLang="en-US" dirty="0" smtClean="0"/>
              <a:t> from the beginning with vocabulary work and visualization. </a:t>
            </a:r>
          </a:p>
          <a:p>
            <a:pPr eaLnBrk="1" hangingPunct="1"/>
            <a:r>
              <a:rPr lang="en-US" altLang="en-US" dirty="0" smtClean="0"/>
              <a:t>Initially, the teacher should read literature and then expository text to the students. As they progress with their skills, they should begin to read more and more independently. </a:t>
            </a:r>
          </a:p>
        </p:txBody>
      </p:sp>
    </p:spTree>
    <p:extLst>
      <p:ext uri="{BB962C8B-B14F-4D97-AF65-F5344CB8AC3E}">
        <p14:creationId xmlns:p14="http://schemas.microsoft.com/office/powerpoint/2010/main" val="45752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xfrm>
            <a:off x="0" y="8829121"/>
            <a:ext cx="3578225" cy="465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898223">
              <a:spcBef>
                <a:spcPct val="30000"/>
              </a:spcBef>
              <a:defRPr sz="1500">
                <a:solidFill>
                  <a:schemeClr val="tx1"/>
                </a:solidFill>
                <a:latin typeface="Arial" panose="020B0604020202020204" pitchFamily="34" charset="0"/>
              </a:defRPr>
            </a:lvl1pPr>
            <a:lvl2pPr marL="683996" indent="-263193" defTabSz="898223">
              <a:spcBef>
                <a:spcPct val="30000"/>
              </a:spcBef>
              <a:defRPr sz="1300">
                <a:solidFill>
                  <a:schemeClr val="tx1"/>
                </a:solidFill>
                <a:latin typeface="Arial" panose="020B0604020202020204" pitchFamily="34" charset="0"/>
              </a:defRPr>
            </a:lvl2pPr>
            <a:lvl3pPr marL="1052772" indent="-209637" defTabSz="898223">
              <a:spcBef>
                <a:spcPct val="30000"/>
              </a:spcBef>
              <a:defRPr sz="1200">
                <a:solidFill>
                  <a:schemeClr val="tx1"/>
                </a:solidFill>
                <a:latin typeface="Arial" panose="020B0604020202020204" pitchFamily="34" charset="0"/>
              </a:defRPr>
            </a:lvl3pPr>
            <a:lvl4pPr marL="1473575" indent="-209637" defTabSz="898223">
              <a:spcBef>
                <a:spcPct val="30000"/>
              </a:spcBef>
              <a:defRPr sz="1200">
                <a:solidFill>
                  <a:schemeClr val="tx1"/>
                </a:solidFill>
                <a:latin typeface="Arial" panose="020B0604020202020204" pitchFamily="34" charset="0"/>
              </a:defRPr>
            </a:lvl4pPr>
            <a:lvl5pPr marL="1895907" indent="-209637" defTabSz="898223">
              <a:spcBef>
                <a:spcPct val="30000"/>
              </a:spcBef>
              <a:defRPr sz="1200">
                <a:solidFill>
                  <a:schemeClr val="tx1"/>
                </a:solidFill>
                <a:latin typeface="Arial" panose="020B0604020202020204" pitchFamily="34" charset="0"/>
              </a:defRPr>
            </a:lvl5pPr>
            <a:lvl6pPr marL="2336603" indent="-209637" defTabSz="898223" eaLnBrk="0" fontAlgn="base" hangingPunct="0">
              <a:spcBef>
                <a:spcPct val="30000"/>
              </a:spcBef>
              <a:spcAft>
                <a:spcPct val="0"/>
              </a:spcAft>
              <a:defRPr sz="1200">
                <a:solidFill>
                  <a:schemeClr val="tx1"/>
                </a:solidFill>
                <a:latin typeface="Arial" panose="020B0604020202020204" pitchFamily="34" charset="0"/>
              </a:defRPr>
            </a:lvl6pPr>
            <a:lvl7pPr marL="2777298" indent="-209637" defTabSz="898223" eaLnBrk="0" fontAlgn="base" hangingPunct="0">
              <a:spcBef>
                <a:spcPct val="30000"/>
              </a:spcBef>
              <a:spcAft>
                <a:spcPct val="0"/>
              </a:spcAft>
              <a:defRPr sz="1200">
                <a:solidFill>
                  <a:schemeClr val="tx1"/>
                </a:solidFill>
                <a:latin typeface="Arial" panose="020B0604020202020204" pitchFamily="34" charset="0"/>
              </a:defRPr>
            </a:lvl7pPr>
            <a:lvl8pPr marL="3217993" indent="-209637" defTabSz="898223" eaLnBrk="0" fontAlgn="base" hangingPunct="0">
              <a:spcBef>
                <a:spcPct val="30000"/>
              </a:spcBef>
              <a:spcAft>
                <a:spcPct val="0"/>
              </a:spcAft>
              <a:defRPr sz="1200">
                <a:solidFill>
                  <a:schemeClr val="tx1"/>
                </a:solidFill>
                <a:latin typeface="Arial" panose="020B0604020202020204" pitchFamily="34" charset="0"/>
              </a:defRPr>
            </a:lvl8pPr>
            <a:lvl9pPr marL="3658688" indent="-209637" defTabSz="8982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sz="900"/>
              <a:t>© Wilson Language Training Corporation. All rights reserved.</a:t>
            </a:r>
          </a:p>
        </p:txBody>
      </p:sp>
      <p:sp>
        <p:nvSpPr>
          <p:cNvPr id="225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500">
                <a:solidFill>
                  <a:schemeClr val="tx1"/>
                </a:solidFill>
                <a:latin typeface="Arial" panose="020B0604020202020204" pitchFamily="34" charset="0"/>
              </a:defRPr>
            </a:lvl1pPr>
            <a:lvl2pPr marL="683996" indent="-263193" defTabSz="898223">
              <a:spcBef>
                <a:spcPct val="30000"/>
              </a:spcBef>
              <a:defRPr sz="1300">
                <a:solidFill>
                  <a:schemeClr val="tx1"/>
                </a:solidFill>
                <a:latin typeface="Arial" panose="020B0604020202020204" pitchFamily="34" charset="0"/>
              </a:defRPr>
            </a:lvl2pPr>
            <a:lvl3pPr marL="1052772" indent="-209637" defTabSz="898223">
              <a:spcBef>
                <a:spcPct val="30000"/>
              </a:spcBef>
              <a:defRPr sz="1200">
                <a:solidFill>
                  <a:schemeClr val="tx1"/>
                </a:solidFill>
                <a:latin typeface="Arial" panose="020B0604020202020204" pitchFamily="34" charset="0"/>
              </a:defRPr>
            </a:lvl3pPr>
            <a:lvl4pPr marL="1473575" indent="-209637" defTabSz="898223">
              <a:spcBef>
                <a:spcPct val="30000"/>
              </a:spcBef>
              <a:defRPr sz="1200">
                <a:solidFill>
                  <a:schemeClr val="tx1"/>
                </a:solidFill>
                <a:latin typeface="Arial" panose="020B0604020202020204" pitchFamily="34" charset="0"/>
              </a:defRPr>
            </a:lvl4pPr>
            <a:lvl5pPr marL="1895907" indent="-209637" defTabSz="898223">
              <a:spcBef>
                <a:spcPct val="30000"/>
              </a:spcBef>
              <a:defRPr sz="1200">
                <a:solidFill>
                  <a:schemeClr val="tx1"/>
                </a:solidFill>
                <a:latin typeface="Arial" panose="020B0604020202020204" pitchFamily="34" charset="0"/>
              </a:defRPr>
            </a:lvl5pPr>
            <a:lvl6pPr marL="2336603" indent="-209637" defTabSz="898223" eaLnBrk="0" fontAlgn="base" hangingPunct="0">
              <a:spcBef>
                <a:spcPct val="30000"/>
              </a:spcBef>
              <a:spcAft>
                <a:spcPct val="0"/>
              </a:spcAft>
              <a:defRPr sz="1200">
                <a:solidFill>
                  <a:schemeClr val="tx1"/>
                </a:solidFill>
                <a:latin typeface="Arial" panose="020B0604020202020204" pitchFamily="34" charset="0"/>
              </a:defRPr>
            </a:lvl6pPr>
            <a:lvl7pPr marL="2777298" indent="-209637" defTabSz="898223" eaLnBrk="0" fontAlgn="base" hangingPunct="0">
              <a:spcBef>
                <a:spcPct val="30000"/>
              </a:spcBef>
              <a:spcAft>
                <a:spcPct val="0"/>
              </a:spcAft>
              <a:defRPr sz="1200">
                <a:solidFill>
                  <a:schemeClr val="tx1"/>
                </a:solidFill>
                <a:latin typeface="Arial" panose="020B0604020202020204" pitchFamily="34" charset="0"/>
              </a:defRPr>
            </a:lvl7pPr>
            <a:lvl8pPr marL="3217993" indent="-209637" defTabSz="898223" eaLnBrk="0" fontAlgn="base" hangingPunct="0">
              <a:spcBef>
                <a:spcPct val="30000"/>
              </a:spcBef>
              <a:spcAft>
                <a:spcPct val="0"/>
              </a:spcAft>
              <a:defRPr sz="1200">
                <a:solidFill>
                  <a:schemeClr val="tx1"/>
                </a:solidFill>
                <a:latin typeface="Arial" panose="020B0604020202020204" pitchFamily="34" charset="0"/>
              </a:defRPr>
            </a:lvl8pPr>
            <a:lvl9pPr marL="3658688" indent="-209637" defTabSz="8982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FE922-C5DB-4411-B40A-C8712A45B1F7}" type="slidenum">
              <a:rPr lang="en-US" sz="900"/>
              <a:pPr>
                <a:spcBef>
                  <a:spcPct val="0"/>
                </a:spcBef>
              </a:pPr>
              <a:t>52</a:t>
            </a:fld>
            <a:endParaRPr lang="en-US" sz="900"/>
          </a:p>
        </p:txBody>
      </p:sp>
      <p:sp>
        <p:nvSpPr>
          <p:cNvPr id="22532" name="Rectangle 2"/>
          <p:cNvSpPr>
            <a:spLocks noGrp="1" noRot="1" noChangeAspect="1" noChangeArrowheads="1" noTextEdit="1"/>
          </p:cNvSpPr>
          <p:nvPr>
            <p:ph type="sldImg"/>
          </p:nvPr>
        </p:nvSpPr>
        <p:spPr>
          <a:xfrm>
            <a:off x="1049338" y="674688"/>
            <a:ext cx="4498975" cy="3375025"/>
          </a:xfrm>
          <a:ln/>
        </p:spPr>
      </p:sp>
      <p:sp>
        <p:nvSpPr>
          <p:cNvPr id="68613" name="Rectangle 3"/>
          <p:cNvSpPr>
            <a:spLocks noGrp="1" noChangeArrowheads="1"/>
          </p:cNvSpPr>
          <p:nvPr>
            <p:ph type="body" idx="1"/>
          </p:nvPr>
        </p:nvSpPr>
        <p:spPr>
          <a:xfrm>
            <a:off x="660268" y="4276222"/>
            <a:ext cx="5274535" cy="4050267"/>
          </a:xfrm>
          <a:ln/>
        </p:spPr>
        <p:txBody>
          <a:bodyPr/>
          <a:lstStyle/>
          <a:p>
            <a:pPr marL="210691" indent="-210691">
              <a:defRPr/>
            </a:pPr>
            <a:r>
              <a:rPr lang="en-US" sz="1100" b="1" dirty="0"/>
              <a:t>Speaker Notes:  </a:t>
            </a:r>
          </a:p>
          <a:p>
            <a:pPr marL="210691" indent="-210691">
              <a:defRPr/>
            </a:pPr>
            <a:endParaRPr lang="en-US" sz="1100" dirty="0" smtClean="0"/>
          </a:p>
          <a:p>
            <a:pPr marL="210691" indent="-210691">
              <a:defRPr/>
            </a:pPr>
            <a:r>
              <a:rPr lang="en-US" sz="1100" dirty="0" smtClean="0"/>
              <a:t>The comprehension</a:t>
            </a:r>
            <a:r>
              <a:rPr lang="en-US" sz="1100" baseline="0" dirty="0" smtClean="0"/>
              <a:t> work for WRS Students occurs in Parts 9 and 10 of the lesson</a:t>
            </a:r>
            <a:endParaRPr lang="en-US" sz="1100" dirty="0"/>
          </a:p>
          <a:p>
            <a:pPr marL="210691" indent="-210691">
              <a:defRPr/>
            </a:pPr>
            <a:endParaRPr lang="en-US" sz="1100" dirty="0"/>
          </a:p>
          <a:p>
            <a:pPr marL="210691" indent="-210691">
              <a:defRPr/>
            </a:pPr>
            <a:r>
              <a:rPr lang="en-US" sz="1100" dirty="0"/>
              <a:t>We are working on many things here, but our main objectives are:</a:t>
            </a:r>
          </a:p>
          <a:p>
            <a:pPr marL="210691" indent="-210691">
              <a:defRPr/>
            </a:pPr>
            <a:endParaRPr lang="en-US" sz="1100" dirty="0"/>
          </a:p>
          <a:p>
            <a:pPr marL="210691" indent="-210691">
              <a:buFont typeface="Arial" panose="020B0604020202020204" pitchFamily="34" charset="0"/>
              <a:buChar char="•"/>
              <a:defRPr/>
            </a:pPr>
            <a:r>
              <a:rPr lang="en-US" sz="1100" dirty="0"/>
              <a:t>To provide an opportunity to apply decoding skills to connected (controlled) text.</a:t>
            </a:r>
          </a:p>
          <a:p>
            <a:pPr marL="210691" indent="-210691">
              <a:buFont typeface="Arial" panose="020B0604020202020204" pitchFamily="34" charset="0"/>
              <a:buChar char="•"/>
              <a:defRPr/>
            </a:pPr>
            <a:r>
              <a:rPr lang="en-US" sz="1100" dirty="0"/>
              <a:t>To develop comprehension of a short passage through visualization techniques.</a:t>
            </a:r>
          </a:p>
          <a:p>
            <a:pPr marL="210691" indent="-210691">
              <a:buFont typeface="Arial" panose="020B0604020202020204" pitchFamily="34" charset="0"/>
              <a:buChar char="•"/>
              <a:defRPr/>
            </a:pPr>
            <a:r>
              <a:rPr lang="en-US" sz="1100" dirty="0"/>
              <a:t>To develop oral expressive language skills through replaying and retelling of passage. </a:t>
            </a:r>
          </a:p>
          <a:p>
            <a:pPr marL="210691" indent="-210691">
              <a:buFont typeface="Arial" panose="020B0604020202020204" pitchFamily="34" charset="0"/>
              <a:buChar char="•"/>
              <a:defRPr/>
            </a:pPr>
            <a:endParaRPr lang="en-US" sz="1100" dirty="0"/>
          </a:p>
          <a:p>
            <a:pPr marL="210691" indent="-210691">
              <a:defRPr/>
            </a:pPr>
            <a:endParaRPr lang="en-US" dirty="0" smtClean="0"/>
          </a:p>
          <a:p>
            <a:pPr marL="210691" indent="-210691">
              <a:defRPr/>
            </a:pPr>
            <a:endParaRPr lang="en-US" dirty="0" smtClean="0"/>
          </a:p>
        </p:txBody>
      </p:sp>
    </p:spTree>
    <p:extLst>
      <p:ext uri="{BB962C8B-B14F-4D97-AF65-F5344CB8AC3E}">
        <p14:creationId xmlns:p14="http://schemas.microsoft.com/office/powerpoint/2010/main" val="891827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xfrm>
            <a:off x="0" y="8829121"/>
            <a:ext cx="3578225" cy="465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898223">
              <a:spcBef>
                <a:spcPct val="30000"/>
              </a:spcBef>
              <a:defRPr sz="1500">
                <a:solidFill>
                  <a:schemeClr val="tx1"/>
                </a:solidFill>
                <a:latin typeface="Arial" panose="020B0604020202020204" pitchFamily="34" charset="0"/>
              </a:defRPr>
            </a:lvl1pPr>
            <a:lvl2pPr marL="683996" indent="-263193" defTabSz="898223">
              <a:spcBef>
                <a:spcPct val="30000"/>
              </a:spcBef>
              <a:defRPr sz="1300">
                <a:solidFill>
                  <a:schemeClr val="tx1"/>
                </a:solidFill>
                <a:latin typeface="Arial" panose="020B0604020202020204" pitchFamily="34" charset="0"/>
              </a:defRPr>
            </a:lvl2pPr>
            <a:lvl3pPr marL="1052772" indent="-209637" defTabSz="898223">
              <a:spcBef>
                <a:spcPct val="30000"/>
              </a:spcBef>
              <a:defRPr sz="1200">
                <a:solidFill>
                  <a:schemeClr val="tx1"/>
                </a:solidFill>
                <a:latin typeface="Arial" panose="020B0604020202020204" pitchFamily="34" charset="0"/>
              </a:defRPr>
            </a:lvl3pPr>
            <a:lvl4pPr marL="1473575" indent="-209637" defTabSz="898223">
              <a:spcBef>
                <a:spcPct val="30000"/>
              </a:spcBef>
              <a:defRPr sz="1200">
                <a:solidFill>
                  <a:schemeClr val="tx1"/>
                </a:solidFill>
                <a:latin typeface="Arial" panose="020B0604020202020204" pitchFamily="34" charset="0"/>
              </a:defRPr>
            </a:lvl4pPr>
            <a:lvl5pPr marL="1895907" indent="-209637" defTabSz="898223">
              <a:spcBef>
                <a:spcPct val="30000"/>
              </a:spcBef>
              <a:defRPr sz="1200">
                <a:solidFill>
                  <a:schemeClr val="tx1"/>
                </a:solidFill>
                <a:latin typeface="Arial" panose="020B0604020202020204" pitchFamily="34" charset="0"/>
              </a:defRPr>
            </a:lvl5pPr>
            <a:lvl6pPr marL="2336603" indent="-209637" defTabSz="898223" eaLnBrk="0" fontAlgn="base" hangingPunct="0">
              <a:spcBef>
                <a:spcPct val="30000"/>
              </a:spcBef>
              <a:spcAft>
                <a:spcPct val="0"/>
              </a:spcAft>
              <a:defRPr sz="1200">
                <a:solidFill>
                  <a:schemeClr val="tx1"/>
                </a:solidFill>
                <a:latin typeface="Arial" panose="020B0604020202020204" pitchFamily="34" charset="0"/>
              </a:defRPr>
            </a:lvl6pPr>
            <a:lvl7pPr marL="2777298" indent="-209637" defTabSz="898223" eaLnBrk="0" fontAlgn="base" hangingPunct="0">
              <a:spcBef>
                <a:spcPct val="30000"/>
              </a:spcBef>
              <a:spcAft>
                <a:spcPct val="0"/>
              </a:spcAft>
              <a:defRPr sz="1200">
                <a:solidFill>
                  <a:schemeClr val="tx1"/>
                </a:solidFill>
                <a:latin typeface="Arial" panose="020B0604020202020204" pitchFamily="34" charset="0"/>
              </a:defRPr>
            </a:lvl7pPr>
            <a:lvl8pPr marL="3217993" indent="-209637" defTabSz="898223" eaLnBrk="0" fontAlgn="base" hangingPunct="0">
              <a:spcBef>
                <a:spcPct val="30000"/>
              </a:spcBef>
              <a:spcAft>
                <a:spcPct val="0"/>
              </a:spcAft>
              <a:defRPr sz="1200">
                <a:solidFill>
                  <a:schemeClr val="tx1"/>
                </a:solidFill>
                <a:latin typeface="Arial" panose="020B0604020202020204" pitchFamily="34" charset="0"/>
              </a:defRPr>
            </a:lvl8pPr>
            <a:lvl9pPr marL="3658688" indent="-209637" defTabSz="8982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sz="900"/>
              <a:t>© Wilson Language Training Corporation. All rights reserved.</a:t>
            </a:r>
          </a:p>
        </p:txBody>
      </p:sp>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spcBef>
                <a:spcPct val="30000"/>
              </a:spcBef>
              <a:defRPr sz="1500">
                <a:solidFill>
                  <a:schemeClr val="tx1"/>
                </a:solidFill>
                <a:latin typeface="Arial" panose="020B0604020202020204" pitchFamily="34" charset="0"/>
              </a:defRPr>
            </a:lvl1pPr>
            <a:lvl2pPr marL="683996" indent="-263193" defTabSz="898223">
              <a:spcBef>
                <a:spcPct val="30000"/>
              </a:spcBef>
              <a:defRPr sz="1300">
                <a:solidFill>
                  <a:schemeClr val="tx1"/>
                </a:solidFill>
                <a:latin typeface="Arial" panose="020B0604020202020204" pitchFamily="34" charset="0"/>
              </a:defRPr>
            </a:lvl2pPr>
            <a:lvl3pPr marL="1052772" indent="-209637" defTabSz="898223">
              <a:spcBef>
                <a:spcPct val="30000"/>
              </a:spcBef>
              <a:defRPr sz="1200">
                <a:solidFill>
                  <a:schemeClr val="tx1"/>
                </a:solidFill>
                <a:latin typeface="Arial" panose="020B0604020202020204" pitchFamily="34" charset="0"/>
              </a:defRPr>
            </a:lvl3pPr>
            <a:lvl4pPr marL="1473575" indent="-209637" defTabSz="898223">
              <a:spcBef>
                <a:spcPct val="30000"/>
              </a:spcBef>
              <a:defRPr sz="1200">
                <a:solidFill>
                  <a:schemeClr val="tx1"/>
                </a:solidFill>
                <a:latin typeface="Arial" panose="020B0604020202020204" pitchFamily="34" charset="0"/>
              </a:defRPr>
            </a:lvl4pPr>
            <a:lvl5pPr marL="1895907" indent="-209637" defTabSz="898223">
              <a:spcBef>
                <a:spcPct val="30000"/>
              </a:spcBef>
              <a:defRPr sz="1200">
                <a:solidFill>
                  <a:schemeClr val="tx1"/>
                </a:solidFill>
                <a:latin typeface="Arial" panose="020B0604020202020204" pitchFamily="34" charset="0"/>
              </a:defRPr>
            </a:lvl5pPr>
            <a:lvl6pPr marL="2336603" indent="-209637" defTabSz="898223" eaLnBrk="0" fontAlgn="base" hangingPunct="0">
              <a:spcBef>
                <a:spcPct val="30000"/>
              </a:spcBef>
              <a:spcAft>
                <a:spcPct val="0"/>
              </a:spcAft>
              <a:defRPr sz="1200">
                <a:solidFill>
                  <a:schemeClr val="tx1"/>
                </a:solidFill>
                <a:latin typeface="Arial" panose="020B0604020202020204" pitchFamily="34" charset="0"/>
              </a:defRPr>
            </a:lvl6pPr>
            <a:lvl7pPr marL="2777298" indent="-209637" defTabSz="898223" eaLnBrk="0" fontAlgn="base" hangingPunct="0">
              <a:spcBef>
                <a:spcPct val="30000"/>
              </a:spcBef>
              <a:spcAft>
                <a:spcPct val="0"/>
              </a:spcAft>
              <a:defRPr sz="1200">
                <a:solidFill>
                  <a:schemeClr val="tx1"/>
                </a:solidFill>
                <a:latin typeface="Arial" panose="020B0604020202020204" pitchFamily="34" charset="0"/>
              </a:defRPr>
            </a:lvl7pPr>
            <a:lvl8pPr marL="3217993" indent="-209637" defTabSz="898223" eaLnBrk="0" fontAlgn="base" hangingPunct="0">
              <a:spcBef>
                <a:spcPct val="30000"/>
              </a:spcBef>
              <a:spcAft>
                <a:spcPct val="0"/>
              </a:spcAft>
              <a:defRPr sz="1200">
                <a:solidFill>
                  <a:schemeClr val="tx1"/>
                </a:solidFill>
                <a:latin typeface="Arial" panose="020B0604020202020204" pitchFamily="34" charset="0"/>
              </a:defRPr>
            </a:lvl8pPr>
            <a:lvl9pPr marL="3658688" indent="-209637" defTabSz="8982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B3662A-979D-49D5-B494-86628C5233D1}" type="slidenum">
              <a:rPr lang="en-US" sz="900"/>
              <a:pPr>
                <a:spcBef>
                  <a:spcPct val="0"/>
                </a:spcBef>
              </a:pPr>
              <a:t>53</a:t>
            </a:fld>
            <a:endParaRPr lang="en-US" sz="900"/>
          </a:p>
        </p:txBody>
      </p:sp>
      <p:sp>
        <p:nvSpPr>
          <p:cNvPr id="54276" name="Rectangle 2"/>
          <p:cNvSpPr>
            <a:spLocks noGrp="1" noRot="1" noChangeAspect="1" noChangeArrowheads="1" noTextEdit="1"/>
          </p:cNvSpPr>
          <p:nvPr>
            <p:ph type="sldImg"/>
          </p:nvPr>
        </p:nvSpPr>
        <p:spPr>
          <a:xfrm>
            <a:off x="1049338" y="674688"/>
            <a:ext cx="4498975" cy="3375025"/>
          </a:xfrm>
          <a:ln/>
        </p:spPr>
      </p:sp>
      <p:sp>
        <p:nvSpPr>
          <p:cNvPr id="54277" name="Rectangle 3"/>
          <p:cNvSpPr>
            <a:spLocks noGrp="1" noChangeArrowheads="1"/>
          </p:cNvSpPr>
          <p:nvPr>
            <p:ph type="body" idx="1"/>
          </p:nvPr>
        </p:nvSpPr>
        <p:spPr>
          <a:xfrm>
            <a:off x="660268" y="4276222"/>
            <a:ext cx="5274535" cy="4050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100" b="1" dirty="0"/>
              <a:t>Speaker Notes:  </a:t>
            </a:r>
          </a:p>
          <a:p>
            <a:pPr defTabSz="881390">
              <a:defRPr/>
            </a:pPr>
            <a:endParaRPr lang="en-US" sz="1100" dirty="0" smtClean="0"/>
          </a:p>
          <a:p>
            <a:pPr defTabSz="881390">
              <a:defRPr/>
            </a:pPr>
            <a:r>
              <a:rPr lang="en-US" sz="1100" dirty="0" smtClean="0"/>
              <a:t>Everything </a:t>
            </a:r>
            <a:r>
              <a:rPr lang="en-US" sz="1100" dirty="0"/>
              <a:t>that we just discussed in Part 9 is critical in Part 10. Visualization, Replay/Retell, and Comprehension S.O.S. are all done just like with Part 9. The difference now will be with the text that is being used.   Part 10 is listening comprehension at first and you will just be doing enriched text (literary then informational text), reading to them. You do not want to introduce them to non-controlled text immediately. First, you are going to read to them. And, what do we know happens to the kids that can’t read themselves? They are missing out on vocabulary, background schema, knowledge, etc. </a:t>
            </a:r>
          </a:p>
          <a:p>
            <a:pPr defTabSz="881390">
              <a:defRPr/>
            </a:pPr>
            <a:endParaRPr lang="en-US" sz="1100" dirty="0"/>
          </a:p>
          <a:p>
            <a:pPr eaLnBrk="1" hangingPunct="1"/>
            <a:r>
              <a:rPr lang="en-US" sz="1100" dirty="0"/>
              <a:t>And then as we progress through the steps of WRS, it is also applied skills (Click) with non-controlled decodable text during Part 10 of the lesson. </a:t>
            </a:r>
          </a:p>
          <a:p>
            <a:pPr eaLnBrk="1" hangingPunct="1"/>
            <a:endParaRPr lang="en-US" sz="1100" dirty="0"/>
          </a:p>
          <a:p>
            <a:pPr eaLnBrk="1" hangingPunct="1"/>
            <a:r>
              <a:rPr lang="en-US" sz="1100" dirty="0"/>
              <a:t>(Click) At first you can do this in an “interactive” way where the teacher and students are taking turns reading. Then – students read independently – applying comprehension strategies. </a:t>
            </a:r>
          </a:p>
        </p:txBody>
      </p:sp>
    </p:spTree>
    <p:extLst>
      <p:ext uri="{BB962C8B-B14F-4D97-AF65-F5344CB8AC3E}">
        <p14:creationId xmlns:p14="http://schemas.microsoft.com/office/powerpoint/2010/main" val="2301108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b="0" dirty="0" smtClean="0"/>
          </a:p>
          <a:p>
            <a:r>
              <a:rPr lang="en-US" b="0" dirty="0" smtClean="0"/>
              <a:t>Literary</a:t>
            </a:r>
            <a:r>
              <a:rPr lang="en-US" b="0" baseline="0" dirty="0" smtClean="0"/>
              <a:t> (narrative) and informational text work is key to students developing the skills they will need as they move into secondary education settings. </a:t>
            </a:r>
            <a:endParaRPr lang="en-US" b="0" dirty="0"/>
          </a:p>
        </p:txBody>
      </p:sp>
      <p:sp>
        <p:nvSpPr>
          <p:cNvPr id="4" name="Slide Number Placeholder 3"/>
          <p:cNvSpPr>
            <a:spLocks noGrp="1"/>
          </p:cNvSpPr>
          <p:nvPr>
            <p:ph type="sldNum" sz="quarter" idx="10"/>
          </p:nvPr>
        </p:nvSpPr>
        <p:spPr/>
        <p:txBody>
          <a:bodyPr/>
          <a:lstStyle/>
          <a:p>
            <a:fld id="{9484A183-9D8C-4F47-851A-D38B16E9E8E2}"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2710339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dirty="0" smtClean="0"/>
          </a:p>
          <a:p>
            <a:r>
              <a:rPr lang="en-US" dirty="0" smtClean="0"/>
              <a:t>For Wilson</a:t>
            </a:r>
            <a:r>
              <a:rPr lang="en-US" baseline="0" dirty="0" smtClean="0"/>
              <a:t> Students needing additional work on fluency, teachers can also implement the use of the Wilson Fluency Basic program and Wilson offers a cursive handwriting program for students if that is an area needing direct instruction.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55</a:t>
            </a:fld>
            <a:endParaRPr lang="en-US"/>
          </a:p>
        </p:txBody>
      </p:sp>
    </p:spTree>
    <p:extLst>
      <p:ext uri="{BB962C8B-B14F-4D97-AF65-F5344CB8AC3E}">
        <p14:creationId xmlns:p14="http://schemas.microsoft.com/office/powerpoint/2010/main" val="400504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6"/>
          <p:cNvSpPr txBox="1">
            <a:spLocks noGrp="1" noChangeArrowheads="1"/>
          </p:cNvSpPr>
          <p:nvPr/>
        </p:nvSpPr>
        <p:spPr bwMode="auto">
          <a:xfrm>
            <a:off x="2" y="8829124"/>
            <a:ext cx="3578225" cy="465743"/>
          </a:xfrm>
          <a:prstGeom prst="rect">
            <a:avLst/>
          </a:prstGeom>
          <a:noFill/>
          <a:ln w="9525">
            <a:noFill/>
            <a:miter lim="800000"/>
            <a:headEnd/>
            <a:tailEnd/>
          </a:ln>
        </p:spPr>
        <p:txBody>
          <a:bodyPr lIns="93099" tIns="46551" rIns="93099" bIns="46551" anchor="b"/>
          <a:lstStyle/>
          <a:p>
            <a:pPr defTabSz="931520"/>
            <a:r>
              <a:rPr lang="en-US" sz="900" dirty="0">
                <a:solidFill>
                  <a:srgbClr val="000000"/>
                </a:solidFill>
              </a:rPr>
              <a:t>© Wilson Language Training Corporation. All rights reserved.</a:t>
            </a:r>
          </a:p>
        </p:txBody>
      </p:sp>
      <p:sp>
        <p:nvSpPr>
          <p:cNvPr id="323587" name="Rectangle 7"/>
          <p:cNvSpPr txBox="1">
            <a:spLocks noGrp="1" noChangeArrowheads="1"/>
          </p:cNvSpPr>
          <p:nvPr/>
        </p:nvSpPr>
        <p:spPr bwMode="auto">
          <a:xfrm>
            <a:off x="3970735" y="8829124"/>
            <a:ext cx="3038145" cy="465743"/>
          </a:xfrm>
          <a:prstGeom prst="rect">
            <a:avLst/>
          </a:prstGeom>
          <a:noFill/>
          <a:ln w="9525">
            <a:noFill/>
            <a:miter lim="800000"/>
            <a:headEnd/>
            <a:tailEnd/>
          </a:ln>
        </p:spPr>
        <p:txBody>
          <a:bodyPr lIns="93099" tIns="46551" rIns="93099" bIns="46551" anchor="b"/>
          <a:lstStyle/>
          <a:p>
            <a:pPr algn="r" defTabSz="931520"/>
            <a:fld id="{06A34222-BF88-492D-92C3-FAC4BCC943BC}" type="slidenum">
              <a:rPr lang="en-US" sz="900">
                <a:solidFill>
                  <a:srgbClr val="000000"/>
                </a:solidFill>
              </a:rPr>
              <a:pPr algn="r" defTabSz="931520"/>
              <a:t>5</a:t>
            </a:fld>
            <a:endParaRPr lang="en-US" sz="900" dirty="0">
              <a:solidFill>
                <a:srgbClr val="000000"/>
              </a:solidFill>
            </a:endParaRPr>
          </a:p>
        </p:txBody>
      </p:sp>
      <p:sp>
        <p:nvSpPr>
          <p:cNvPr id="323588" name="Rectangle 4"/>
          <p:cNvSpPr>
            <a:spLocks noGrp="1" noRot="1" noChangeAspect="1" noChangeArrowheads="1" noTextEdit="1"/>
          </p:cNvSpPr>
          <p:nvPr>
            <p:ph type="sldImg"/>
          </p:nvPr>
        </p:nvSpPr>
        <p:spPr>
          <a:ln/>
        </p:spPr>
      </p:sp>
      <p:sp>
        <p:nvSpPr>
          <p:cNvPr id="323589" name="Rectangle 5"/>
          <p:cNvSpPr>
            <a:spLocks noGrp="1" noChangeArrowheads="1"/>
          </p:cNvSpPr>
          <p:nvPr>
            <p:ph type="body" idx="1"/>
          </p:nvPr>
        </p:nvSpPr>
        <p:spPr>
          <a:xfrm>
            <a:off x="701348" y="4416098"/>
            <a:ext cx="5607711" cy="2434771"/>
          </a:xfrm>
          <a:noFill/>
          <a:ln/>
        </p:spPr>
        <p:txBody>
          <a:bodyPr lIns="93099" tIns="46551" rIns="93099" bIns="46551"/>
          <a:lstStyle/>
          <a:p>
            <a:r>
              <a:rPr lang="en-US" b="1" dirty="0" smtClean="0">
                <a:latin typeface="Arial" charset="0"/>
              </a:rPr>
              <a:t>Speaker Notes:</a:t>
            </a:r>
          </a:p>
          <a:p>
            <a:endParaRPr lang="en-US" dirty="0" smtClean="0">
              <a:latin typeface="Arial" charset="0"/>
            </a:endParaRPr>
          </a:p>
          <a:p>
            <a:r>
              <a:rPr lang="en-US" dirty="0" smtClean="0">
                <a:latin typeface="Arial" charset="0"/>
              </a:rPr>
              <a:t>Statistics are somewhat varied on this, but here we present the average number of students from a school-age population. NICHD research indicates that all children benefit from phonological awareness and phonics teaching, however 20% require more exposure and 7-10% need intensive remediation - these are the students with dyslexia. These are the students who will benefit</a:t>
            </a:r>
            <a:r>
              <a:rPr lang="en-US" baseline="0" dirty="0" smtClean="0">
                <a:latin typeface="Arial" charset="0"/>
              </a:rPr>
              <a:t> most from the Wilson Reading System, but the may or may not have a diagnosis of dyslexia. </a:t>
            </a:r>
            <a:endParaRPr lang="en-US" dirty="0" smtClean="0">
              <a:latin typeface="Arial" charset="0"/>
            </a:endParaRPr>
          </a:p>
          <a:p>
            <a:endParaRPr lang="en-US" dirty="0" smtClean="0">
              <a:latin typeface="Arial" charset="0"/>
            </a:endParaRPr>
          </a:p>
          <a:p>
            <a:endParaRPr lang="en-US" dirty="0" smtClean="0">
              <a:latin typeface="Arial" charset="0"/>
            </a:endParaRPr>
          </a:p>
        </p:txBody>
      </p:sp>
    </p:spTree>
    <p:extLst>
      <p:ext uri="{BB962C8B-B14F-4D97-AF65-F5344CB8AC3E}">
        <p14:creationId xmlns:p14="http://schemas.microsoft.com/office/powerpoint/2010/main" val="3689407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Now</a:t>
            </a:r>
            <a:r>
              <a:rPr lang="en-US" baseline="0" dirty="0" smtClean="0"/>
              <a:t> let’s discuss how to identify if factors for proper implementation, instruction, and teacher training are in place.</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56</a:t>
            </a:fld>
            <a:endParaRPr lang="en-US"/>
          </a:p>
        </p:txBody>
      </p:sp>
    </p:spTree>
    <p:extLst>
      <p:ext uri="{BB962C8B-B14F-4D97-AF65-F5344CB8AC3E}">
        <p14:creationId xmlns:p14="http://schemas.microsoft.com/office/powerpoint/2010/main" val="1749780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xfrm>
            <a:off x="0" y="8829121"/>
            <a:ext cx="3578225" cy="465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921175">
              <a:spcBef>
                <a:spcPct val="30000"/>
              </a:spcBef>
              <a:defRPr sz="1500">
                <a:solidFill>
                  <a:schemeClr val="tx1"/>
                </a:solidFill>
                <a:latin typeface="Arial" panose="020B0604020202020204" pitchFamily="34" charset="0"/>
              </a:defRPr>
            </a:lvl1pPr>
            <a:lvl2pPr marL="716130" indent="-275434" defTabSz="921175">
              <a:spcBef>
                <a:spcPct val="30000"/>
              </a:spcBef>
              <a:defRPr sz="1300">
                <a:solidFill>
                  <a:schemeClr val="tx1"/>
                </a:solidFill>
                <a:latin typeface="Arial" panose="020B0604020202020204" pitchFamily="34" charset="0"/>
              </a:defRPr>
            </a:lvl2pPr>
            <a:lvl3pPr marL="1101738" indent="-220348" defTabSz="921175">
              <a:spcBef>
                <a:spcPct val="30000"/>
              </a:spcBef>
              <a:defRPr sz="1200">
                <a:solidFill>
                  <a:schemeClr val="tx1"/>
                </a:solidFill>
                <a:latin typeface="Arial" panose="020B0604020202020204" pitchFamily="34" charset="0"/>
              </a:defRPr>
            </a:lvl3pPr>
            <a:lvl4pPr marL="1542433" indent="-220348" defTabSz="921175">
              <a:spcBef>
                <a:spcPct val="30000"/>
              </a:spcBef>
              <a:defRPr sz="1200">
                <a:solidFill>
                  <a:schemeClr val="tx1"/>
                </a:solidFill>
                <a:latin typeface="Arial" panose="020B0604020202020204" pitchFamily="34" charset="0"/>
              </a:defRPr>
            </a:lvl4pPr>
            <a:lvl5pPr marL="1983128" indent="-220348" defTabSz="921175">
              <a:spcBef>
                <a:spcPct val="30000"/>
              </a:spcBef>
              <a:defRPr sz="1200">
                <a:solidFill>
                  <a:schemeClr val="tx1"/>
                </a:solidFill>
                <a:latin typeface="Arial" panose="020B0604020202020204" pitchFamily="34" charset="0"/>
              </a:defRPr>
            </a:lvl5pPr>
            <a:lvl6pPr marL="2423823" indent="-220348" defTabSz="921175" eaLnBrk="0" fontAlgn="base" hangingPunct="0">
              <a:spcBef>
                <a:spcPct val="30000"/>
              </a:spcBef>
              <a:spcAft>
                <a:spcPct val="0"/>
              </a:spcAft>
              <a:defRPr sz="1200">
                <a:solidFill>
                  <a:schemeClr val="tx1"/>
                </a:solidFill>
                <a:latin typeface="Arial" panose="020B0604020202020204" pitchFamily="34" charset="0"/>
              </a:defRPr>
            </a:lvl6pPr>
            <a:lvl7pPr marL="2864518" indent="-220348" defTabSz="921175" eaLnBrk="0" fontAlgn="base" hangingPunct="0">
              <a:spcBef>
                <a:spcPct val="30000"/>
              </a:spcBef>
              <a:spcAft>
                <a:spcPct val="0"/>
              </a:spcAft>
              <a:defRPr sz="1200">
                <a:solidFill>
                  <a:schemeClr val="tx1"/>
                </a:solidFill>
                <a:latin typeface="Arial" panose="020B0604020202020204" pitchFamily="34" charset="0"/>
              </a:defRPr>
            </a:lvl7pPr>
            <a:lvl8pPr marL="3305213" indent="-220348" defTabSz="921175" eaLnBrk="0" fontAlgn="base" hangingPunct="0">
              <a:spcBef>
                <a:spcPct val="30000"/>
              </a:spcBef>
              <a:spcAft>
                <a:spcPct val="0"/>
              </a:spcAft>
              <a:defRPr sz="1200">
                <a:solidFill>
                  <a:schemeClr val="tx1"/>
                </a:solidFill>
                <a:latin typeface="Arial" panose="020B0604020202020204" pitchFamily="34" charset="0"/>
              </a:defRPr>
            </a:lvl8pPr>
            <a:lvl9pPr marL="3745908" indent="-220348" defTabSz="9211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900">
                <a:solidFill>
                  <a:srgbClr val="000000"/>
                </a:solidFill>
                <a:ea typeface="ＭＳ Ｐゴシック" panose="020B0600070205080204" pitchFamily="34" charset="-128"/>
              </a:rPr>
              <a:t>© Wilson Language Training Corporation. All rights reserved.</a:t>
            </a:r>
          </a:p>
        </p:txBody>
      </p:sp>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175">
              <a:spcBef>
                <a:spcPct val="30000"/>
              </a:spcBef>
              <a:defRPr sz="1500">
                <a:solidFill>
                  <a:schemeClr val="tx1"/>
                </a:solidFill>
                <a:latin typeface="Arial" panose="020B0604020202020204" pitchFamily="34" charset="0"/>
              </a:defRPr>
            </a:lvl1pPr>
            <a:lvl2pPr marL="716130" indent="-275434" defTabSz="921175">
              <a:spcBef>
                <a:spcPct val="30000"/>
              </a:spcBef>
              <a:defRPr sz="1300">
                <a:solidFill>
                  <a:schemeClr val="tx1"/>
                </a:solidFill>
                <a:latin typeface="Arial" panose="020B0604020202020204" pitchFamily="34" charset="0"/>
              </a:defRPr>
            </a:lvl2pPr>
            <a:lvl3pPr marL="1101738" indent="-220348" defTabSz="921175">
              <a:spcBef>
                <a:spcPct val="30000"/>
              </a:spcBef>
              <a:defRPr sz="1200">
                <a:solidFill>
                  <a:schemeClr val="tx1"/>
                </a:solidFill>
                <a:latin typeface="Arial" panose="020B0604020202020204" pitchFamily="34" charset="0"/>
              </a:defRPr>
            </a:lvl3pPr>
            <a:lvl4pPr marL="1542433" indent="-220348" defTabSz="921175">
              <a:spcBef>
                <a:spcPct val="30000"/>
              </a:spcBef>
              <a:defRPr sz="1200">
                <a:solidFill>
                  <a:schemeClr val="tx1"/>
                </a:solidFill>
                <a:latin typeface="Arial" panose="020B0604020202020204" pitchFamily="34" charset="0"/>
              </a:defRPr>
            </a:lvl4pPr>
            <a:lvl5pPr marL="1983128" indent="-220348" defTabSz="921175">
              <a:spcBef>
                <a:spcPct val="30000"/>
              </a:spcBef>
              <a:defRPr sz="1200">
                <a:solidFill>
                  <a:schemeClr val="tx1"/>
                </a:solidFill>
                <a:latin typeface="Arial" panose="020B0604020202020204" pitchFamily="34" charset="0"/>
              </a:defRPr>
            </a:lvl5pPr>
            <a:lvl6pPr marL="2423823" indent="-220348" defTabSz="921175" eaLnBrk="0" fontAlgn="base" hangingPunct="0">
              <a:spcBef>
                <a:spcPct val="30000"/>
              </a:spcBef>
              <a:spcAft>
                <a:spcPct val="0"/>
              </a:spcAft>
              <a:defRPr sz="1200">
                <a:solidFill>
                  <a:schemeClr val="tx1"/>
                </a:solidFill>
                <a:latin typeface="Arial" panose="020B0604020202020204" pitchFamily="34" charset="0"/>
              </a:defRPr>
            </a:lvl6pPr>
            <a:lvl7pPr marL="2864518" indent="-220348" defTabSz="921175" eaLnBrk="0" fontAlgn="base" hangingPunct="0">
              <a:spcBef>
                <a:spcPct val="30000"/>
              </a:spcBef>
              <a:spcAft>
                <a:spcPct val="0"/>
              </a:spcAft>
              <a:defRPr sz="1200">
                <a:solidFill>
                  <a:schemeClr val="tx1"/>
                </a:solidFill>
                <a:latin typeface="Arial" panose="020B0604020202020204" pitchFamily="34" charset="0"/>
              </a:defRPr>
            </a:lvl7pPr>
            <a:lvl8pPr marL="3305213" indent="-220348" defTabSz="921175" eaLnBrk="0" fontAlgn="base" hangingPunct="0">
              <a:spcBef>
                <a:spcPct val="30000"/>
              </a:spcBef>
              <a:spcAft>
                <a:spcPct val="0"/>
              </a:spcAft>
              <a:defRPr sz="1200">
                <a:solidFill>
                  <a:schemeClr val="tx1"/>
                </a:solidFill>
                <a:latin typeface="Arial" panose="020B0604020202020204" pitchFamily="34" charset="0"/>
              </a:defRPr>
            </a:lvl8pPr>
            <a:lvl9pPr marL="3745908" indent="-220348" defTabSz="9211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E843E7-AE7D-4481-9E2D-2B873A7006FA}" type="slidenum">
              <a:rPr lang="en-US" altLang="en-US" sz="900">
                <a:solidFill>
                  <a:srgbClr val="000000"/>
                </a:solidFill>
                <a:ea typeface="ＭＳ Ｐゴシック" panose="020B0600070205080204" pitchFamily="34" charset="-128"/>
              </a:rPr>
              <a:pPr>
                <a:spcBef>
                  <a:spcPct val="0"/>
                </a:spcBef>
              </a:pPr>
              <a:t>57</a:t>
            </a:fld>
            <a:endParaRPr lang="en-US" altLang="en-US" sz="900">
              <a:solidFill>
                <a:srgbClr val="000000"/>
              </a:solidFill>
              <a:ea typeface="ＭＳ Ｐゴシック" panose="020B0600070205080204"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701345" y="4416099"/>
            <a:ext cx="5607711" cy="10913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ea typeface="ＭＳ Ｐゴシック" panose="020B0600070205080204" pitchFamily="34" charset="-128"/>
              </a:rPr>
              <a:t>Speaker Notes:</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This WRS program is appropriate for students with the most intensive needs including those diagnosed with a significant language learning disability or dyslexia.</a:t>
            </a:r>
            <a:r>
              <a:rPr lang="en-US" altLang="en-US" baseline="0" dirty="0" smtClean="0">
                <a:ea typeface="ＭＳ Ｐゴシック" panose="020B0600070205080204" pitchFamily="34" charset="-128"/>
              </a:rPr>
              <a:t> </a:t>
            </a:r>
            <a:r>
              <a:rPr lang="en-US" altLang="en-US" dirty="0" smtClean="0">
                <a:ea typeface="ＭＳ Ｐゴシック" panose="020B0600070205080204" pitchFamily="34" charset="-128"/>
              </a:rPr>
              <a:t>The program is implemented in small groups, or tutorials. It is strongly recommended that the teacher is certified by Wilson to ensure that the program</a:t>
            </a:r>
            <a:r>
              <a:rPr lang="en-US" altLang="en-US" baseline="0" dirty="0" smtClean="0">
                <a:ea typeface="ＭＳ Ｐゴシック" panose="020B0600070205080204" pitchFamily="34" charset="-128"/>
              </a:rPr>
              <a:t> is delivered in a diagnostic way.  We’ll talk more about the training and certification in a bit.</a:t>
            </a: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909143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Mention </a:t>
            </a:r>
            <a:r>
              <a:rPr lang="en-US" b="1" dirty="0" smtClean="0"/>
              <a:t>minimum</a:t>
            </a:r>
            <a:r>
              <a:rPr lang="en-US" dirty="0" smtClean="0"/>
              <a:t> number of</a:t>
            </a:r>
            <a:r>
              <a:rPr lang="en-US" baseline="0" dirty="0" smtClean="0"/>
              <a:t> minutes for group instruction is 45 minutes five days per week – that would allow for 2 – 2.5 full WRS Lessons to be completed in a week. However, the times on the screen are what we know works best and needed to instruct all the parts of the lesson and the aspects of instruction that these students need to be successful.</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3646536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A69FCD4-ECB4-41A9-8EA1-AE4BD69101A8}" type="slidenum">
              <a:rPr lang="en-US">
                <a:solidFill>
                  <a:srgbClr val="000000"/>
                </a:solidFill>
              </a:rPr>
              <a:pPr/>
              <a:t>59</a:t>
            </a:fld>
            <a:endParaRPr lang="en-US">
              <a:solidFill>
                <a:srgbClr val="000000"/>
              </a:solidFill>
            </a:endParaRPr>
          </a:p>
        </p:txBody>
      </p:sp>
      <p:sp>
        <p:nvSpPr>
          <p:cNvPr id="1604610" name="Rectangle 2"/>
          <p:cNvSpPr>
            <a:spLocks noGrp="1" noRot="1" noChangeAspect="1" noChangeArrowheads="1" noTextEdit="1"/>
          </p:cNvSpPr>
          <p:nvPr>
            <p:ph type="sldImg"/>
          </p:nvPr>
        </p:nvSpPr>
        <p:spPr>
          <a:ln/>
        </p:spPr>
      </p:sp>
      <p:sp>
        <p:nvSpPr>
          <p:cNvPr id="1604611" name="Rectangle 3"/>
          <p:cNvSpPr>
            <a:spLocks noGrp="1" noChangeArrowheads="1"/>
          </p:cNvSpPr>
          <p:nvPr>
            <p:ph type="body" idx="1"/>
          </p:nvPr>
        </p:nvSpPr>
        <p:spPr/>
        <p:txBody>
          <a:bodyPr/>
          <a:lstStyle/>
          <a:p>
            <a:r>
              <a:rPr lang="en-US" b="1" dirty="0"/>
              <a:t>Speaker Notes:</a:t>
            </a:r>
          </a:p>
          <a:p>
            <a:endParaRPr lang="en-US" dirty="0" smtClean="0"/>
          </a:p>
          <a:p>
            <a:r>
              <a:rPr lang="en-US" dirty="0" smtClean="0"/>
              <a:t>Students must</a:t>
            </a:r>
            <a:r>
              <a:rPr lang="en-US" baseline="0" dirty="0" smtClean="0"/>
              <a:t> master concepts, apply skills, develop fluency, and understand text at an increasing level of complexity. Pacing is key!  Students need to demonstrate mastery and teachers need to make important instructional decisions about pacing. Guidelines are provided in our instructor materials and professional learning. </a:t>
            </a:r>
            <a:endParaRPr lang="en-US" dirty="0"/>
          </a:p>
        </p:txBody>
      </p:sp>
    </p:spTree>
    <p:extLst>
      <p:ext uri="{BB962C8B-B14F-4D97-AF65-F5344CB8AC3E}">
        <p14:creationId xmlns:p14="http://schemas.microsoft.com/office/powerpoint/2010/main" val="75446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baseline="0" dirty="0" smtClean="0"/>
              <a:t>Speaker Notes</a:t>
            </a:r>
          </a:p>
          <a:p>
            <a:pPr defTabSz="881390">
              <a:defRPr/>
            </a:pPr>
            <a:endParaRPr lang="en-US" b="1" baseline="0" dirty="0" smtClean="0"/>
          </a:p>
          <a:p>
            <a:pPr defTabSz="881390">
              <a:defRPr/>
            </a:pPr>
            <a:r>
              <a:rPr lang="en-US" b="0" baseline="0" dirty="0" smtClean="0"/>
              <a:t>It’s important to measure and track progress of these students and the WRS program offers some “built in” ways to do this. </a:t>
            </a:r>
          </a:p>
          <a:p>
            <a:pPr defTabSz="881390">
              <a:defRPr/>
            </a:pPr>
            <a:endParaRPr lang="en-US" b="1" baseline="0" dirty="0" smtClean="0"/>
          </a:p>
          <a:p>
            <a:pPr defTabSz="881390">
              <a:defRPr/>
            </a:pPr>
            <a:r>
              <a:rPr lang="en-US" b="0" baseline="0" dirty="0" smtClean="0"/>
              <a:t>Measuring progress may involve formative and summative progress monitoring and assessments.</a:t>
            </a:r>
          </a:p>
          <a:p>
            <a:pPr defTabSz="881390">
              <a:defRPr/>
            </a:pPr>
            <a:endParaRPr lang="en-US" b="1" baseline="0" dirty="0" smtClean="0"/>
          </a:p>
          <a:p>
            <a:pPr defTabSz="881390">
              <a:defRPr/>
            </a:pPr>
            <a:r>
              <a:rPr lang="en-US" b="1" baseline="0" dirty="0" smtClean="0"/>
              <a:t>Formative</a:t>
            </a:r>
            <a:r>
              <a:rPr lang="en-US" baseline="0" dirty="0" smtClean="0"/>
              <a:t> (immediate or short-term instruction goals for particular skills or knowledge) -  Could be tests created by teachers, checklists, anecdotal reports, examples of schoolwork, and </a:t>
            </a:r>
            <a:r>
              <a:rPr lang="en-US" b="1" baseline="0" dirty="0" smtClean="0"/>
              <a:t>summative </a:t>
            </a:r>
            <a:r>
              <a:rPr lang="en-US" baseline="0" dirty="0" smtClean="0"/>
              <a:t>(long-term, comprehensive teaching goals and yields info about the integration of knowledge) - could be a norm-referenced test) data collection.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321268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WLT offers certification for teachers working with students who need this instruction.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61</a:t>
            </a:fld>
            <a:endParaRPr lang="en-US"/>
          </a:p>
        </p:txBody>
      </p:sp>
    </p:spTree>
    <p:extLst>
      <p:ext uri="{BB962C8B-B14F-4D97-AF65-F5344CB8AC3E}">
        <p14:creationId xmlns:p14="http://schemas.microsoft.com/office/powerpoint/2010/main" val="1428084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Why</a:t>
            </a:r>
            <a:r>
              <a:rPr lang="en-US" baseline="0" dirty="0" smtClean="0"/>
              <a:t> is certification important?  Discuss each bullet on slide.</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62</a:t>
            </a:fld>
            <a:endParaRPr lang="en-US"/>
          </a:p>
        </p:txBody>
      </p:sp>
    </p:spTree>
    <p:extLst>
      <p:ext uri="{BB962C8B-B14F-4D97-AF65-F5344CB8AC3E}">
        <p14:creationId xmlns:p14="http://schemas.microsoft.com/office/powerpoint/2010/main" val="2012211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eaLnBrk="0" hangingPunct="0">
              <a:defRPr>
                <a:solidFill>
                  <a:schemeClr val="tx1"/>
                </a:solidFill>
                <a:latin typeface="Arial" panose="020B0604020202020204" pitchFamily="34" charset="0"/>
              </a:defRPr>
            </a:lvl1pPr>
            <a:lvl2pPr marL="716130" indent="-275434" defTabSz="930356" eaLnBrk="0" hangingPunct="0">
              <a:defRPr>
                <a:solidFill>
                  <a:schemeClr val="tx1"/>
                </a:solidFill>
                <a:latin typeface="Arial" panose="020B0604020202020204" pitchFamily="34" charset="0"/>
              </a:defRPr>
            </a:lvl2pPr>
            <a:lvl3pPr marL="1101738" indent="-220348" defTabSz="930356" eaLnBrk="0" hangingPunct="0">
              <a:defRPr>
                <a:solidFill>
                  <a:schemeClr val="tx1"/>
                </a:solidFill>
                <a:latin typeface="Arial" panose="020B0604020202020204" pitchFamily="34" charset="0"/>
              </a:defRPr>
            </a:lvl3pPr>
            <a:lvl4pPr marL="1542433" indent="-220348" defTabSz="930356" eaLnBrk="0" hangingPunct="0">
              <a:defRPr>
                <a:solidFill>
                  <a:schemeClr val="tx1"/>
                </a:solidFill>
                <a:latin typeface="Arial" panose="020B0604020202020204" pitchFamily="34" charset="0"/>
              </a:defRPr>
            </a:lvl4pPr>
            <a:lvl5pPr marL="1983128" indent="-220348" defTabSz="930356" eaLnBrk="0" hangingPunct="0">
              <a:defRPr>
                <a:solidFill>
                  <a:schemeClr val="tx1"/>
                </a:solidFill>
                <a:latin typeface="Arial" panose="020B0604020202020204" pitchFamily="34" charset="0"/>
              </a:defRPr>
            </a:lvl5pPr>
            <a:lvl6pPr marL="2423823" indent="-220348" algn="ctr" defTabSz="930356" eaLnBrk="0" fontAlgn="base" hangingPunct="0">
              <a:spcBef>
                <a:spcPct val="0"/>
              </a:spcBef>
              <a:spcAft>
                <a:spcPct val="0"/>
              </a:spcAft>
              <a:defRPr>
                <a:solidFill>
                  <a:schemeClr val="tx1"/>
                </a:solidFill>
                <a:latin typeface="Arial" panose="020B0604020202020204" pitchFamily="34" charset="0"/>
              </a:defRPr>
            </a:lvl6pPr>
            <a:lvl7pPr marL="2864518" indent="-220348" algn="ctr" defTabSz="930356" eaLnBrk="0" fontAlgn="base" hangingPunct="0">
              <a:spcBef>
                <a:spcPct val="0"/>
              </a:spcBef>
              <a:spcAft>
                <a:spcPct val="0"/>
              </a:spcAft>
              <a:defRPr>
                <a:solidFill>
                  <a:schemeClr val="tx1"/>
                </a:solidFill>
                <a:latin typeface="Arial" panose="020B0604020202020204" pitchFamily="34" charset="0"/>
              </a:defRPr>
            </a:lvl7pPr>
            <a:lvl8pPr marL="3305213" indent="-220348" algn="ctr" defTabSz="930356" eaLnBrk="0" fontAlgn="base" hangingPunct="0">
              <a:spcBef>
                <a:spcPct val="0"/>
              </a:spcBef>
              <a:spcAft>
                <a:spcPct val="0"/>
              </a:spcAft>
              <a:defRPr>
                <a:solidFill>
                  <a:schemeClr val="tx1"/>
                </a:solidFill>
                <a:latin typeface="Arial" panose="020B0604020202020204" pitchFamily="34" charset="0"/>
              </a:defRPr>
            </a:lvl8pPr>
            <a:lvl9pPr marL="3745908" indent="-220348" algn="ctr" defTabSz="93035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417982-F151-4113-8F5E-0ABEAFC8C94A}" type="slidenum">
              <a:rPr lang="en-US" altLang="en-US">
                <a:solidFill>
                  <a:srgbClr val="000000"/>
                </a:solidFill>
              </a:rPr>
              <a:pPr eaLnBrk="1" hangingPunct="1"/>
              <a:t>63</a:t>
            </a:fld>
            <a:endParaRPr lang="en-US" altLang="en-US">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Speaker Notes:</a:t>
            </a:r>
          </a:p>
          <a:p>
            <a:endParaRPr lang="en-US" altLang="en-US" b="0" dirty="0" smtClean="0"/>
          </a:p>
          <a:p>
            <a:r>
              <a:rPr lang="en-US" altLang="en-US" b="0" dirty="0" smtClean="0"/>
              <a:t>Teachers of reading should familiarize themselves with the</a:t>
            </a:r>
            <a:r>
              <a:rPr lang="en-US" altLang="en-US" b="0" baseline="0" dirty="0" smtClean="0"/>
              <a:t> IDA’s Knowledge and Practice Standards for Teachers of Reading. They can access these standards for free at the IDA website.</a:t>
            </a:r>
          </a:p>
          <a:p>
            <a:r>
              <a:rPr lang="en-US" altLang="en-US" b="0" dirty="0" smtClean="0"/>
              <a:t>https://dyslexiaida.org/knowledge-and-practices/</a:t>
            </a:r>
          </a:p>
          <a:p>
            <a:endParaRPr lang="en-US" altLang="en-US" b="0" dirty="0" smtClean="0"/>
          </a:p>
          <a:p>
            <a:endParaRPr lang="en-US" altLang="en-US" b="0" dirty="0" smtClean="0"/>
          </a:p>
        </p:txBody>
      </p:sp>
    </p:spTree>
    <p:extLst>
      <p:ext uri="{BB962C8B-B14F-4D97-AF65-F5344CB8AC3E}">
        <p14:creationId xmlns:p14="http://schemas.microsoft.com/office/powerpoint/2010/main" val="2712414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A69FCD4-ECB4-41A9-8EA1-AE4BD69101A8}" type="slidenum">
              <a:rPr lang="en-US"/>
              <a:pPr/>
              <a:t>64</a:t>
            </a:fld>
            <a:endParaRPr lang="en-US"/>
          </a:p>
        </p:txBody>
      </p:sp>
      <p:sp>
        <p:nvSpPr>
          <p:cNvPr id="1604610" name="Rectangle 2"/>
          <p:cNvSpPr>
            <a:spLocks noGrp="1" noRot="1" noChangeAspect="1" noChangeArrowheads="1" noTextEdit="1"/>
          </p:cNvSpPr>
          <p:nvPr>
            <p:ph type="sldImg"/>
          </p:nvPr>
        </p:nvSpPr>
        <p:spPr>
          <a:ln/>
        </p:spPr>
      </p:sp>
      <p:sp>
        <p:nvSpPr>
          <p:cNvPr id="1604611" name="Rectangle 3"/>
          <p:cNvSpPr>
            <a:spLocks noGrp="1" noChangeArrowheads="1"/>
          </p:cNvSpPr>
          <p:nvPr>
            <p:ph type="body" idx="1"/>
          </p:nvPr>
        </p:nvSpPr>
        <p:spPr/>
        <p:txBody>
          <a:bodyPr/>
          <a:lstStyle/>
          <a:p>
            <a:r>
              <a:rPr lang="en-US" b="1" dirty="0"/>
              <a:t>Speaker Notes:</a:t>
            </a:r>
          </a:p>
          <a:p>
            <a:pPr defTabSz="881390"/>
            <a:endParaRPr lang="en-US" altLang="en-US" dirty="0" smtClean="0"/>
          </a:p>
          <a:p>
            <a:pPr defTabSz="881390"/>
            <a:r>
              <a:rPr lang="en-US" altLang="en-US" dirty="0" smtClean="0"/>
              <a:t>WRS</a:t>
            </a:r>
            <a:r>
              <a:rPr lang="en-US" altLang="en-US" baseline="0" dirty="0" smtClean="0"/>
              <a:t> Certification Programs are accredited by the IDA through a rigorous evaluation process assessing the way we address these Knowledge and Practice Standards.</a:t>
            </a:r>
            <a:endParaRPr lang="en-US" altLang="en-US" dirty="0" smtClean="0"/>
          </a:p>
          <a:p>
            <a:endParaRPr lang="en-US" dirty="0"/>
          </a:p>
        </p:txBody>
      </p:sp>
    </p:spTree>
    <p:extLst>
      <p:ext uri="{BB962C8B-B14F-4D97-AF65-F5344CB8AC3E}">
        <p14:creationId xmlns:p14="http://schemas.microsoft.com/office/powerpoint/2010/main" val="3129649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baseline="0" dirty="0" smtClean="0"/>
          </a:p>
          <a:p>
            <a:r>
              <a:rPr lang="en-US" baseline="0" dirty="0" smtClean="0"/>
              <a:t>WRS is also endorsed by the Council of Administrators of Special Education.</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65</a:t>
            </a:fld>
            <a:endParaRPr lang="en-US"/>
          </a:p>
        </p:txBody>
      </p:sp>
    </p:spTree>
    <p:extLst>
      <p:ext uri="{BB962C8B-B14F-4D97-AF65-F5344CB8AC3E}">
        <p14:creationId xmlns:p14="http://schemas.microsoft.com/office/powerpoint/2010/main" val="167417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185863" y="695325"/>
            <a:ext cx="4646612" cy="3486150"/>
          </a:xfrm>
          <a:ln/>
        </p:spPr>
      </p:sp>
      <p:sp>
        <p:nvSpPr>
          <p:cNvPr id="166915" name="Rectangle 3"/>
          <p:cNvSpPr>
            <a:spLocks noGrp="1" noChangeArrowheads="1"/>
          </p:cNvSpPr>
          <p:nvPr>
            <p:ph type="body" idx="1"/>
          </p:nvPr>
        </p:nvSpPr>
        <p:spPr>
          <a:xfrm>
            <a:off x="937154" y="4417635"/>
            <a:ext cx="5136092" cy="21980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dirty="0" smtClean="0">
                <a:latin typeface="Arial" panose="020B0604020202020204" pitchFamily="34" charset="0"/>
              </a:rPr>
              <a:t>Speaker Notes:</a:t>
            </a:r>
          </a:p>
          <a:p>
            <a:pPr eaLnBrk="1" hangingPunct="1">
              <a:lnSpc>
                <a:spcPct val="90000"/>
              </a:lnSpc>
            </a:pPr>
            <a:endParaRPr lang="en-US" dirty="0" smtClean="0">
              <a:latin typeface="Arial" panose="020B0604020202020204" pitchFamily="34" charset="0"/>
            </a:endParaRPr>
          </a:p>
          <a:p>
            <a:pPr eaLnBrk="1" hangingPunct="1">
              <a:lnSpc>
                <a:spcPct val="90000"/>
              </a:lnSpc>
            </a:pPr>
            <a:r>
              <a:rPr lang="en-US" dirty="0" smtClean="0">
                <a:latin typeface="Arial" panose="020B0604020202020204" pitchFamily="34" charset="0"/>
              </a:rPr>
              <a:t>Explain that WRS is appropriate for the students who do not have an internalized and quick and efficient system of word knowledge. It is for students in grades 2-12 who do not have sufficient decoding skills and are reading in the lowest 30th percentile.</a:t>
            </a:r>
          </a:p>
          <a:p>
            <a:pPr eaLnBrk="1" hangingPunct="1">
              <a:lnSpc>
                <a:spcPct val="90000"/>
              </a:lnSpc>
            </a:pPr>
            <a:endParaRPr lang="en-US" dirty="0" smtClean="0">
              <a:latin typeface="Arial" panose="020B0604020202020204" pitchFamily="34" charset="0"/>
            </a:endParaRPr>
          </a:p>
          <a:p>
            <a:pPr eaLnBrk="1" hangingPunct="1">
              <a:lnSpc>
                <a:spcPct val="90000"/>
              </a:lnSpc>
            </a:pPr>
            <a:r>
              <a:rPr lang="en-US" dirty="0" smtClean="0">
                <a:latin typeface="Arial" panose="020B0604020202020204" pitchFamily="34" charset="0"/>
              </a:rPr>
              <a:t>Then quickly mention each bullet.</a:t>
            </a:r>
          </a:p>
        </p:txBody>
      </p:sp>
    </p:spTree>
    <p:extLst>
      <p:ext uri="{BB962C8B-B14F-4D97-AF65-F5344CB8AC3E}">
        <p14:creationId xmlns:p14="http://schemas.microsoft.com/office/powerpoint/2010/main" val="3465276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Here’s a</a:t>
            </a:r>
            <a:r>
              <a:rPr lang="en-US" baseline="0" dirty="0" smtClean="0"/>
              <a:t> quick look at the coursework involved in WRS certification.</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66</a:t>
            </a:fld>
            <a:endParaRPr lang="en-US"/>
          </a:p>
        </p:txBody>
      </p:sp>
    </p:spTree>
    <p:extLst>
      <p:ext uri="{BB962C8B-B14F-4D97-AF65-F5344CB8AC3E}">
        <p14:creationId xmlns:p14="http://schemas.microsoft.com/office/powerpoint/2010/main" val="1275879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Each WRS</a:t>
            </a:r>
            <a:r>
              <a:rPr lang="en-US" baseline="0" dirty="0" smtClean="0"/>
              <a:t> Certification Training begins with the WRS Introductory Workshop. </a:t>
            </a:r>
            <a:r>
              <a:rPr lang="en-US" altLang="en-US" dirty="0" smtClean="0"/>
              <a:t>Many parents attend the 3 day workshop to have a better understanding of the program. </a:t>
            </a:r>
          </a:p>
          <a:p>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67</a:t>
            </a:fld>
            <a:endParaRPr lang="en-US"/>
          </a:p>
        </p:txBody>
      </p:sp>
    </p:spTree>
    <p:extLst>
      <p:ext uri="{BB962C8B-B14F-4D97-AF65-F5344CB8AC3E}">
        <p14:creationId xmlns:p14="http://schemas.microsoft.com/office/powerpoint/2010/main" val="2416278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Speaker Notes:</a:t>
            </a:r>
          </a:p>
          <a:p>
            <a:endParaRPr lang="en-US" altLang="en-US" dirty="0" smtClean="0"/>
          </a:p>
          <a:p>
            <a:r>
              <a:rPr lang="en-US" altLang="en-US" dirty="0" smtClean="0"/>
              <a:t>Wilson provides a comprehensive training for teachers using the program.</a:t>
            </a:r>
          </a:p>
          <a:p>
            <a:endParaRPr lang="en-US" altLang="en-US" dirty="0" smtClean="0"/>
          </a:p>
          <a:p>
            <a:r>
              <a:rPr lang="en-US" altLang="en-US" dirty="0" smtClean="0"/>
              <a:t>Explain that the WRS lesson plan is based on continuous assessment of the students’ needs.  An important factor for student success is teacher knowledge. Teachers need an in-depth knowledge of the speech sound system and must know how our written language represents spoken English. In addition to language structure, teachers also need to master how to teach using multisensory and diagnostic techniques.</a:t>
            </a:r>
          </a:p>
          <a:p>
            <a:r>
              <a:rPr lang="en-US" altLang="en-US" dirty="0" smtClean="0"/>
              <a:t>WRS is successful with students who have a language-based learning disability, such as dyslexia, as well as those who are reading below grade level because of word-level deficits. </a:t>
            </a:r>
          </a:p>
          <a:p>
            <a:endParaRPr lang="en-US" altLang="en-US" dirty="0" smtClean="0"/>
          </a:p>
          <a:p>
            <a:r>
              <a:rPr lang="en-US" altLang="en-US" dirty="0" smtClean="0"/>
              <a:t>It is strongly recommended that students who require intensive instruction receive instruction with a highly-skilled WRS teacher.</a:t>
            </a:r>
          </a:p>
          <a:p>
            <a:endParaRPr lang="en-US" altLang="en-US" dirty="0" smtClean="0"/>
          </a:p>
          <a:p>
            <a:endParaRPr lang="en-US" altLang="en-US" dirty="0" smtClean="0"/>
          </a:p>
          <a:p>
            <a:r>
              <a:rPr lang="en-US" altLang="en-US" dirty="0" smtClean="0"/>
              <a:t>Level I Certification provides extensive training and support enabling teachers to effectively implement the program with integrity. Certification includes approximately 90 hours of online instruction, a 60-lesson practicum, including demonstration, observation and feedback from a Wilson trainer. The time, effort and study involved with this program are considerable. Each trainee is expected to acquire a very sophisticated working knowledge of the sound-symbol system of English (phonology) and its structure (morphology), as well as the use of specific diagnostic techniques in teaching reading and spelling..</a:t>
            </a:r>
          </a:p>
          <a:p>
            <a:endParaRPr lang="en-US" altLang="en-US" dirty="0" smtClean="0"/>
          </a:p>
          <a:p>
            <a:r>
              <a:rPr lang="en-US" altLang="en-US" dirty="0" smtClean="0"/>
              <a:t>Individuals who successfully meet all requirements of this certification training receive WRS certification (Level I).  Level I Certified</a:t>
            </a:r>
            <a:r>
              <a:rPr lang="en-US" altLang="en-US" baseline="0" dirty="0" smtClean="0"/>
              <a:t> teachers earn the Wilson Dyslexia Practitioner Credential and must renew this every five years.</a:t>
            </a:r>
            <a:endParaRPr lang="en-US" altLang="en-US" dirty="0" smtClean="0"/>
          </a:p>
        </p:txBody>
      </p:sp>
      <p:sp>
        <p:nvSpPr>
          <p:cNvPr id="89092" name="Footer Placeholder 3"/>
          <p:cNvSpPr>
            <a:spLocks noGrp="1"/>
          </p:cNvSpPr>
          <p:nvPr>
            <p:ph type="ftr" sz="quarter" idx="4"/>
          </p:nvPr>
        </p:nvSpPr>
        <p:spPr>
          <a:xfrm>
            <a:off x="0" y="8829121"/>
            <a:ext cx="3578225" cy="465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930356">
              <a:defRPr>
                <a:solidFill>
                  <a:schemeClr val="tx1"/>
                </a:solidFill>
                <a:latin typeface="Arial" panose="020B0604020202020204" pitchFamily="34" charset="0"/>
              </a:defRPr>
            </a:lvl1pPr>
            <a:lvl2pPr marL="716130" indent="-275434" defTabSz="930356">
              <a:defRPr>
                <a:solidFill>
                  <a:schemeClr val="tx1"/>
                </a:solidFill>
                <a:latin typeface="Arial" panose="020B0604020202020204" pitchFamily="34" charset="0"/>
              </a:defRPr>
            </a:lvl2pPr>
            <a:lvl3pPr marL="1101738" indent="-220348" defTabSz="930356">
              <a:defRPr>
                <a:solidFill>
                  <a:schemeClr val="tx1"/>
                </a:solidFill>
                <a:latin typeface="Arial" panose="020B0604020202020204" pitchFamily="34" charset="0"/>
              </a:defRPr>
            </a:lvl3pPr>
            <a:lvl4pPr marL="1542433" indent="-220348" defTabSz="930356">
              <a:defRPr>
                <a:solidFill>
                  <a:schemeClr val="tx1"/>
                </a:solidFill>
                <a:latin typeface="Arial" panose="020B0604020202020204" pitchFamily="34" charset="0"/>
              </a:defRPr>
            </a:lvl4pPr>
            <a:lvl5pPr marL="1983128" indent="-220348" defTabSz="930356">
              <a:defRPr>
                <a:solidFill>
                  <a:schemeClr val="tx1"/>
                </a:solidFill>
                <a:latin typeface="Arial" panose="020B0604020202020204" pitchFamily="34" charset="0"/>
              </a:defRPr>
            </a:lvl5pPr>
            <a:lvl6pPr marL="2423823" indent="-220348" defTabSz="930356" eaLnBrk="0" fontAlgn="base" hangingPunct="0">
              <a:spcBef>
                <a:spcPct val="0"/>
              </a:spcBef>
              <a:spcAft>
                <a:spcPct val="0"/>
              </a:spcAft>
              <a:defRPr>
                <a:solidFill>
                  <a:schemeClr val="tx1"/>
                </a:solidFill>
                <a:latin typeface="Arial" panose="020B0604020202020204" pitchFamily="34" charset="0"/>
              </a:defRPr>
            </a:lvl6pPr>
            <a:lvl7pPr marL="2864518" indent="-220348" defTabSz="930356" eaLnBrk="0" fontAlgn="base" hangingPunct="0">
              <a:spcBef>
                <a:spcPct val="0"/>
              </a:spcBef>
              <a:spcAft>
                <a:spcPct val="0"/>
              </a:spcAft>
              <a:defRPr>
                <a:solidFill>
                  <a:schemeClr val="tx1"/>
                </a:solidFill>
                <a:latin typeface="Arial" panose="020B0604020202020204" pitchFamily="34" charset="0"/>
              </a:defRPr>
            </a:lvl7pPr>
            <a:lvl8pPr marL="3305213" indent="-220348" defTabSz="930356" eaLnBrk="0" fontAlgn="base" hangingPunct="0">
              <a:spcBef>
                <a:spcPct val="0"/>
              </a:spcBef>
              <a:spcAft>
                <a:spcPct val="0"/>
              </a:spcAft>
              <a:defRPr>
                <a:solidFill>
                  <a:schemeClr val="tx1"/>
                </a:solidFill>
                <a:latin typeface="Arial" panose="020B0604020202020204" pitchFamily="34" charset="0"/>
              </a:defRPr>
            </a:lvl8pPr>
            <a:lvl9pPr marL="3745908" indent="-220348" defTabSz="930356"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 Wilson Language Training Corporation. All rights reserved.</a:t>
            </a:r>
          </a:p>
        </p:txBody>
      </p:sp>
      <p:sp>
        <p:nvSpPr>
          <p:cNvPr id="890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a:defRPr>
                <a:solidFill>
                  <a:schemeClr val="tx1"/>
                </a:solidFill>
                <a:latin typeface="Arial" panose="020B0604020202020204" pitchFamily="34" charset="0"/>
              </a:defRPr>
            </a:lvl1pPr>
            <a:lvl2pPr marL="716130" indent="-275434" defTabSz="930356">
              <a:defRPr>
                <a:solidFill>
                  <a:schemeClr val="tx1"/>
                </a:solidFill>
                <a:latin typeface="Arial" panose="020B0604020202020204" pitchFamily="34" charset="0"/>
              </a:defRPr>
            </a:lvl2pPr>
            <a:lvl3pPr marL="1101738" indent="-220348" defTabSz="930356">
              <a:defRPr>
                <a:solidFill>
                  <a:schemeClr val="tx1"/>
                </a:solidFill>
                <a:latin typeface="Arial" panose="020B0604020202020204" pitchFamily="34" charset="0"/>
              </a:defRPr>
            </a:lvl3pPr>
            <a:lvl4pPr marL="1542433" indent="-220348" defTabSz="930356">
              <a:defRPr>
                <a:solidFill>
                  <a:schemeClr val="tx1"/>
                </a:solidFill>
                <a:latin typeface="Arial" panose="020B0604020202020204" pitchFamily="34" charset="0"/>
              </a:defRPr>
            </a:lvl4pPr>
            <a:lvl5pPr marL="1983128" indent="-220348" defTabSz="930356">
              <a:defRPr>
                <a:solidFill>
                  <a:schemeClr val="tx1"/>
                </a:solidFill>
                <a:latin typeface="Arial" panose="020B0604020202020204" pitchFamily="34" charset="0"/>
              </a:defRPr>
            </a:lvl5pPr>
            <a:lvl6pPr marL="2423823" indent="-220348" defTabSz="930356" eaLnBrk="0" fontAlgn="base" hangingPunct="0">
              <a:spcBef>
                <a:spcPct val="0"/>
              </a:spcBef>
              <a:spcAft>
                <a:spcPct val="0"/>
              </a:spcAft>
              <a:defRPr>
                <a:solidFill>
                  <a:schemeClr val="tx1"/>
                </a:solidFill>
                <a:latin typeface="Arial" panose="020B0604020202020204" pitchFamily="34" charset="0"/>
              </a:defRPr>
            </a:lvl6pPr>
            <a:lvl7pPr marL="2864518" indent="-220348" defTabSz="930356" eaLnBrk="0" fontAlgn="base" hangingPunct="0">
              <a:spcBef>
                <a:spcPct val="0"/>
              </a:spcBef>
              <a:spcAft>
                <a:spcPct val="0"/>
              </a:spcAft>
              <a:defRPr>
                <a:solidFill>
                  <a:schemeClr val="tx1"/>
                </a:solidFill>
                <a:latin typeface="Arial" panose="020B0604020202020204" pitchFamily="34" charset="0"/>
              </a:defRPr>
            </a:lvl7pPr>
            <a:lvl8pPr marL="3305213" indent="-220348" defTabSz="930356" eaLnBrk="0" fontAlgn="base" hangingPunct="0">
              <a:spcBef>
                <a:spcPct val="0"/>
              </a:spcBef>
              <a:spcAft>
                <a:spcPct val="0"/>
              </a:spcAft>
              <a:defRPr>
                <a:solidFill>
                  <a:schemeClr val="tx1"/>
                </a:solidFill>
                <a:latin typeface="Arial" panose="020B0604020202020204" pitchFamily="34" charset="0"/>
              </a:defRPr>
            </a:lvl8pPr>
            <a:lvl9pPr marL="3745908" indent="-220348" defTabSz="930356" eaLnBrk="0" fontAlgn="base" hangingPunct="0">
              <a:spcBef>
                <a:spcPct val="0"/>
              </a:spcBef>
              <a:spcAft>
                <a:spcPct val="0"/>
              </a:spcAft>
              <a:defRPr>
                <a:solidFill>
                  <a:schemeClr val="tx1"/>
                </a:solidFill>
                <a:latin typeface="Arial" panose="020B0604020202020204" pitchFamily="34" charset="0"/>
              </a:defRPr>
            </a:lvl9pPr>
          </a:lstStyle>
          <a:p>
            <a:fld id="{1EDF9F41-8E4F-416A-8DDF-A049172942C8}" type="slidenum">
              <a:rPr lang="en-US" altLang="en-US" smtClean="0">
                <a:solidFill>
                  <a:srgbClr val="000000"/>
                </a:solidFill>
              </a:rPr>
              <a:pPr/>
              <a:t>68</a:t>
            </a:fld>
            <a:endParaRPr lang="en-US" altLang="en-US" smtClean="0">
              <a:solidFill>
                <a:srgbClr val="000000"/>
              </a:solidFill>
            </a:endParaRPr>
          </a:p>
        </p:txBody>
      </p:sp>
    </p:spTree>
    <p:extLst>
      <p:ext uri="{BB962C8B-B14F-4D97-AF65-F5344CB8AC3E}">
        <p14:creationId xmlns:p14="http://schemas.microsoft.com/office/powerpoint/2010/main" val="30297369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Speaker Notes</a:t>
            </a:r>
          </a:p>
          <a:p>
            <a:endParaRPr lang="en-US" alt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Wilson also offers an advanced certification program (Level II) to prepare teachers to successfully deliver the program to groups of students, and teach advanced concepts of language structure. Level II Certified</a:t>
            </a:r>
            <a:r>
              <a:rPr lang="en-US" altLang="en-US" baseline="0" dirty="0" smtClean="0"/>
              <a:t> teachers earn the Wilson Dyslexia Therapist Credential and must renew this every five years.</a:t>
            </a:r>
            <a:endParaRPr lang="en-US" altLang="en-US" dirty="0" smtClean="0"/>
          </a:p>
          <a:p>
            <a:endParaRPr lang="en-US" altLang="en-US" b="1" dirty="0" smtClean="0"/>
          </a:p>
        </p:txBody>
      </p:sp>
      <p:sp>
        <p:nvSpPr>
          <p:cNvPr id="89092" name="Footer Placeholder 3"/>
          <p:cNvSpPr>
            <a:spLocks noGrp="1"/>
          </p:cNvSpPr>
          <p:nvPr>
            <p:ph type="ftr" sz="quarter" idx="4"/>
          </p:nvPr>
        </p:nvSpPr>
        <p:spPr>
          <a:xfrm>
            <a:off x="0" y="8829121"/>
            <a:ext cx="3578225" cy="465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9" tIns="44070" rIns="88139" bIns="44070"/>
          <a:lstStyle>
            <a:lvl1pPr defTabSz="930356">
              <a:defRPr>
                <a:solidFill>
                  <a:schemeClr val="tx1"/>
                </a:solidFill>
                <a:latin typeface="Arial" panose="020B0604020202020204" pitchFamily="34" charset="0"/>
              </a:defRPr>
            </a:lvl1pPr>
            <a:lvl2pPr marL="716130" indent="-275434" defTabSz="930356">
              <a:defRPr>
                <a:solidFill>
                  <a:schemeClr val="tx1"/>
                </a:solidFill>
                <a:latin typeface="Arial" panose="020B0604020202020204" pitchFamily="34" charset="0"/>
              </a:defRPr>
            </a:lvl2pPr>
            <a:lvl3pPr marL="1101738" indent="-220348" defTabSz="930356">
              <a:defRPr>
                <a:solidFill>
                  <a:schemeClr val="tx1"/>
                </a:solidFill>
                <a:latin typeface="Arial" panose="020B0604020202020204" pitchFamily="34" charset="0"/>
              </a:defRPr>
            </a:lvl3pPr>
            <a:lvl4pPr marL="1542433" indent="-220348" defTabSz="930356">
              <a:defRPr>
                <a:solidFill>
                  <a:schemeClr val="tx1"/>
                </a:solidFill>
                <a:latin typeface="Arial" panose="020B0604020202020204" pitchFamily="34" charset="0"/>
              </a:defRPr>
            </a:lvl4pPr>
            <a:lvl5pPr marL="1983128" indent="-220348" defTabSz="930356">
              <a:defRPr>
                <a:solidFill>
                  <a:schemeClr val="tx1"/>
                </a:solidFill>
                <a:latin typeface="Arial" panose="020B0604020202020204" pitchFamily="34" charset="0"/>
              </a:defRPr>
            </a:lvl5pPr>
            <a:lvl6pPr marL="2423823" indent="-220348" defTabSz="930356" eaLnBrk="0" fontAlgn="base" hangingPunct="0">
              <a:spcBef>
                <a:spcPct val="0"/>
              </a:spcBef>
              <a:spcAft>
                <a:spcPct val="0"/>
              </a:spcAft>
              <a:defRPr>
                <a:solidFill>
                  <a:schemeClr val="tx1"/>
                </a:solidFill>
                <a:latin typeface="Arial" panose="020B0604020202020204" pitchFamily="34" charset="0"/>
              </a:defRPr>
            </a:lvl6pPr>
            <a:lvl7pPr marL="2864518" indent="-220348" defTabSz="930356" eaLnBrk="0" fontAlgn="base" hangingPunct="0">
              <a:spcBef>
                <a:spcPct val="0"/>
              </a:spcBef>
              <a:spcAft>
                <a:spcPct val="0"/>
              </a:spcAft>
              <a:defRPr>
                <a:solidFill>
                  <a:schemeClr val="tx1"/>
                </a:solidFill>
                <a:latin typeface="Arial" panose="020B0604020202020204" pitchFamily="34" charset="0"/>
              </a:defRPr>
            </a:lvl7pPr>
            <a:lvl8pPr marL="3305213" indent="-220348" defTabSz="930356" eaLnBrk="0" fontAlgn="base" hangingPunct="0">
              <a:spcBef>
                <a:spcPct val="0"/>
              </a:spcBef>
              <a:spcAft>
                <a:spcPct val="0"/>
              </a:spcAft>
              <a:defRPr>
                <a:solidFill>
                  <a:schemeClr val="tx1"/>
                </a:solidFill>
                <a:latin typeface="Arial" panose="020B0604020202020204" pitchFamily="34" charset="0"/>
              </a:defRPr>
            </a:lvl8pPr>
            <a:lvl9pPr marL="3745908" indent="-220348" defTabSz="930356"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 Wilson Language Training Corporation. All rights reserved.</a:t>
            </a:r>
          </a:p>
        </p:txBody>
      </p:sp>
      <p:sp>
        <p:nvSpPr>
          <p:cNvPr id="890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a:defRPr>
                <a:solidFill>
                  <a:schemeClr val="tx1"/>
                </a:solidFill>
                <a:latin typeface="Arial" panose="020B0604020202020204" pitchFamily="34" charset="0"/>
              </a:defRPr>
            </a:lvl1pPr>
            <a:lvl2pPr marL="716130" indent="-275434" defTabSz="930356">
              <a:defRPr>
                <a:solidFill>
                  <a:schemeClr val="tx1"/>
                </a:solidFill>
                <a:latin typeface="Arial" panose="020B0604020202020204" pitchFamily="34" charset="0"/>
              </a:defRPr>
            </a:lvl2pPr>
            <a:lvl3pPr marL="1101738" indent="-220348" defTabSz="930356">
              <a:defRPr>
                <a:solidFill>
                  <a:schemeClr val="tx1"/>
                </a:solidFill>
                <a:latin typeface="Arial" panose="020B0604020202020204" pitchFamily="34" charset="0"/>
              </a:defRPr>
            </a:lvl3pPr>
            <a:lvl4pPr marL="1542433" indent="-220348" defTabSz="930356">
              <a:defRPr>
                <a:solidFill>
                  <a:schemeClr val="tx1"/>
                </a:solidFill>
                <a:latin typeface="Arial" panose="020B0604020202020204" pitchFamily="34" charset="0"/>
              </a:defRPr>
            </a:lvl4pPr>
            <a:lvl5pPr marL="1983128" indent="-220348" defTabSz="930356">
              <a:defRPr>
                <a:solidFill>
                  <a:schemeClr val="tx1"/>
                </a:solidFill>
                <a:latin typeface="Arial" panose="020B0604020202020204" pitchFamily="34" charset="0"/>
              </a:defRPr>
            </a:lvl5pPr>
            <a:lvl6pPr marL="2423823" indent="-220348" defTabSz="930356" eaLnBrk="0" fontAlgn="base" hangingPunct="0">
              <a:spcBef>
                <a:spcPct val="0"/>
              </a:spcBef>
              <a:spcAft>
                <a:spcPct val="0"/>
              </a:spcAft>
              <a:defRPr>
                <a:solidFill>
                  <a:schemeClr val="tx1"/>
                </a:solidFill>
                <a:latin typeface="Arial" panose="020B0604020202020204" pitchFamily="34" charset="0"/>
              </a:defRPr>
            </a:lvl6pPr>
            <a:lvl7pPr marL="2864518" indent="-220348" defTabSz="930356" eaLnBrk="0" fontAlgn="base" hangingPunct="0">
              <a:spcBef>
                <a:spcPct val="0"/>
              </a:spcBef>
              <a:spcAft>
                <a:spcPct val="0"/>
              </a:spcAft>
              <a:defRPr>
                <a:solidFill>
                  <a:schemeClr val="tx1"/>
                </a:solidFill>
                <a:latin typeface="Arial" panose="020B0604020202020204" pitchFamily="34" charset="0"/>
              </a:defRPr>
            </a:lvl7pPr>
            <a:lvl8pPr marL="3305213" indent="-220348" defTabSz="930356" eaLnBrk="0" fontAlgn="base" hangingPunct="0">
              <a:spcBef>
                <a:spcPct val="0"/>
              </a:spcBef>
              <a:spcAft>
                <a:spcPct val="0"/>
              </a:spcAft>
              <a:defRPr>
                <a:solidFill>
                  <a:schemeClr val="tx1"/>
                </a:solidFill>
                <a:latin typeface="Arial" panose="020B0604020202020204" pitchFamily="34" charset="0"/>
              </a:defRPr>
            </a:lvl8pPr>
            <a:lvl9pPr marL="3745908" indent="-220348" defTabSz="930356" eaLnBrk="0" fontAlgn="base" hangingPunct="0">
              <a:spcBef>
                <a:spcPct val="0"/>
              </a:spcBef>
              <a:spcAft>
                <a:spcPct val="0"/>
              </a:spcAft>
              <a:defRPr>
                <a:solidFill>
                  <a:schemeClr val="tx1"/>
                </a:solidFill>
                <a:latin typeface="Arial" panose="020B0604020202020204" pitchFamily="34" charset="0"/>
              </a:defRPr>
            </a:lvl9pPr>
          </a:lstStyle>
          <a:p>
            <a:fld id="{1EDF9F41-8E4F-416A-8DDF-A049172942C8}" type="slidenum">
              <a:rPr lang="en-US" altLang="en-US" smtClean="0">
                <a:solidFill>
                  <a:srgbClr val="000000"/>
                </a:solidFill>
              </a:rPr>
              <a:pPr/>
              <a:t>69</a:t>
            </a:fld>
            <a:endParaRPr lang="en-US" altLang="en-US" smtClean="0">
              <a:solidFill>
                <a:srgbClr val="000000"/>
              </a:solidFill>
            </a:endParaRPr>
          </a:p>
        </p:txBody>
      </p:sp>
    </p:spTree>
    <p:extLst>
      <p:ext uri="{BB962C8B-B14F-4D97-AF65-F5344CB8AC3E}">
        <p14:creationId xmlns:p14="http://schemas.microsoft.com/office/powerpoint/2010/main" val="1076985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Speaker Notes</a:t>
            </a:r>
          </a:p>
          <a:p>
            <a:endParaRPr lang="en-US" altLang="en-US" dirty="0" smtClean="0"/>
          </a:p>
          <a:p>
            <a:r>
              <a:rPr lang="en-US" altLang="en-US" dirty="0" smtClean="0"/>
              <a:t>Point out that there is an Introductory Workshop that is a prerequisite for the more in-depth training, but one is not considered trained with the 3 day workshop.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70</a:t>
            </a:fld>
            <a:endParaRPr lang="en-US"/>
          </a:p>
        </p:txBody>
      </p:sp>
    </p:spTree>
    <p:extLst>
      <p:ext uri="{BB962C8B-B14F-4D97-AF65-F5344CB8AC3E}">
        <p14:creationId xmlns:p14="http://schemas.microsoft.com/office/powerpoint/2010/main" val="498119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WLT can help you or your school find a WRS certified</a:t>
            </a:r>
            <a:r>
              <a:rPr lang="en-US" baseline="0" dirty="0" smtClean="0"/>
              <a:t> teacher in your area.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71</a:t>
            </a:fld>
            <a:endParaRPr lang="en-US"/>
          </a:p>
        </p:txBody>
      </p:sp>
    </p:spTree>
    <p:extLst>
      <p:ext uri="{BB962C8B-B14F-4D97-AF65-F5344CB8AC3E}">
        <p14:creationId xmlns:p14="http://schemas.microsoft.com/office/powerpoint/2010/main" val="981428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baseline="0" dirty="0" smtClean="0"/>
          </a:p>
          <a:p>
            <a:r>
              <a:rPr lang="en-US" baseline="0" dirty="0" smtClean="0"/>
              <a:t>To review, think about these factors when determining if instruction is on track.</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72</a:t>
            </a:fld>
            <a:endParaRPr lang="en-US"/>
          </a:p>
        </p:txBody>
      </p:sp>
    </p:spTree>
    <p:extLst>
      <p:ext uri="{BB962C8B-B14F-4D97-AF65-F5344CB8AC3E}">
        <p14:creationId xmlns:p14="http://schemas.microsoft.com/office/powerpoint/2010/main" val="4269943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Speaker Notes</a:t>
            </a:r>
          </a:p>
          <a:p>
            <a:endParaRPr lang="en-US" altLang="en-US" b="1" dirty="0" smtClean="0"/>
          </a:p>
          <a:p>
            <a:r>
              <a:rPr lang="en-US" altLang="en-US" b="0" dirty="0" smtClean="0"/>
              <a:t>Ask</a:t>
            </a:r>
            <a:r>
              <a:rPr lang="en-US" altLang="en-US" b="0" baseline="0" dirty="0" smtClean="0"/>
              <a:t>ing the right questions, can help ensure that your child is receiving appropriate instruction with WRS.</a:t>
            </a:r>
            <a:endParaRPr lang="en-US" altLang="en-US" b="0" dirty="0" smtClean="0"/>
          </a:p>
        </p:txBody>
      </p:sp>
      <p:sp>
        <p:nvSpPr>
          <p:cNvPr id="89092" name="Footer Placeholder 3"/>
          <p:cNvSpPr>
            <a:spLocks noGrp="1"/>
          </p:cNvSpPr>
          <p:nvPr>
            <p:ph type="ftr" sz="quarter" idx="4"/>
          </p:nvPr>
        </p:nvSpPr>
        <p:spPr>
          <a:xfrm>
            <a:off x="0" y="9118600"/>
            <a:ext cx="3733800" cy="481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 Wilson Language Training Corporation. All rights reserved.</a:t>
            </a:r>
          </a:p>
        </p:txBody>
      </p:sp>
      <p:sp>
        <p:nvSpPr>
          <p:cNvPr id="890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fld id="{1EDF9F41-8E4F-416A-8DDF-A049172942C8}" type="slidenum">
              <a:rPr lang="en-US" altLang="en-US" smtClean="0"/>
              <a:pPr/>
              <a:t>73</a:t>
            </a:fld>
            <a:endParaRPr lang="en-US" altLang="en-US" smtClean="0"/>
          </a:p>
        </p:txBody>
      </p:sp>
    </p:spTree>
    <p:extLst>
      <p:ext uri="{BB962C8B-B14F-4D97-AF65-F5344CB8AC3E}">
        <p14:creationId xmlns:p14="http://schemas.microsoft.com/office/powerpoint/2010/main" val="2310757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endParaRPr lang="en-US" dirty="0" smtClean="0"/>
          </a:p>
          <a:p>
            <a:r>
              <a:rPr lang="en-US" dirty="0" smtClean="0"/>
              <a:t>Our website</a:t>
            </a:r>
            <a:r>
              <a:rPr lang="en-US" baseline="0" dirty="0" smtClean="0"/>
              <a:t> has a wealth of information about our programs, certification training, and a whole section for parent. Encourage participants to visit!</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74</a:t>
            </a:fld>
            <a:endParaRPr lang="en-US"/>
          </a:p>
        </p:txBody>
      </p:sp>
    </p:spTree>
    <p:extLst>
      <p:ext uri="{BB962C8B-B14F-4D97-AF65-F5344CB8AC3E}">
        <p14:creationId xmlns:p14="http://schemas.microsoft.com/office/powerpoint/2010/main" val="2176958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a:t>
            </a:r>
          </a:p>
          <a:p>
            <a:endParaRPr lang="en-US" baseline="0" dirty="0" smtClean="0"/>
          </a:p>
          <a:p>
            <a:r>
              <a:rPr lang="en-US" baseline="0" dirty="0" smtClean="0"/>
              <a:t>In addition, the WLT staff can assist with any questions they may have.  Parents or others may call the 1-800-899-8454 or email info@wilsonlanguage.com for assistance. </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75</a:t>
            </a:fld>
            <a:endParaRPr lang="en-US"/>
          </a:p>
        </p:txBody>
      </p:sp>
    </p:spTree>
    <p:extLst>
      <p:ext uri="{BB962C8B-B14F-4D97-AF65-F5344CB8AC3E}">
        <p14:creationId xmlns:p14="http://schemas.microsoft.com/office/powerpoint/2010/main" val="259500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Arial" charset="0"/>
              </a:rPr>
              <a:t>Speaker Notes:</a:t>
            </a:r>
          </a:p>
          <a:p>
            <a:endParaRPr lang="en-US" dirty="0" smtClean="0"/>
          </a:p>
          <a:p>
            <a:r>
              <a:rPr lang="en-US" dirty="0" smtClean="0"/>
              <a:t>WRS is an Orton-Gillingham</a:t>
            </a:r>
            <a:r>
              <a:rPr lang="en-US" baseline="0" dirty="0" smtClean="0"/>
              <a:t>-based multisensory structured language instruction program. Let’s take a look at the Principles of Instruction for WRS.</a:t>
            </a:r>
            <a:endParaRPr lang="en-US" dirty="0"/>
          </a:p>
        </p:txBody>
      </p:sp>
      <p:sp>
        <p:nvSpPr>
          <p:cNvPr id="4" name="Slide Number Placeholder 3"/>
          <p:cNvSpPr>
            <a:spLocks noGrp="1"/>
          </p:cNvSpPr>
          <p:nvPr>
            <p:ph type="sldNum" sz="quarter" idx="10"/>
          </p:nvPr>
        </p:nvSpPr>
        <p:spPr/>
        <p:txBody>
          <a:bodyPr/>
          <a:lstStyle/>
          <a:p>
            <a:fld id="{9484A183-9D8C-4F47-851A-D38B16E9E8E2}" type="slidenum">
              <a:rPr lang="en-US" smtClean="0"/>
              <a:pPr/>
              <a:t>7</a:t>
            </a:fld>
            <a:endParaRPr lang="en-US"/>
          </a:p>
        </p:txBody>
      </p:sp>
    </p:spTree>
    <p:extLst>
      <p:ext uri="{BB962C8B-B14F-4D97-AF65-F5344CB8AC3E}">
        <p14:creationId xmlns:p14="http://schemas.microsoft.com/office/powerpoint/2010/main" val="1823804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846EE31-CB60-452B-8E55-29DA97870DF5}" type="slidenum">
              <a:rPr lang="en-US">
                <a:solidFill>
                  <a:srgbClr val="000000"/>
                </a:solidFill>
              </a:rPr>
              <a:pPr/>
              <a:t>76</a:t>
            </a:fld>
            <a:endParaRPr lang="en-US">
              <a:solidFill>
                <a:srgbClr val="000000"/>
              </a:solidFill>
            </a:endParaRPr>
          </a:p>
        </p:txBody>
      </p:sp>
      <p:sp>
        <p:nvSpPr>
          <p:cNvPr id="1378306" name="Rectangle 2"/>
          <p:cNvSpPr>
            <a:spLocks noGrp="1" noRot="1" noChangeAspect="1" noChangeArrowheads="1" noTextEdit="1"/>
          </p:cNvSpPr>
          <p:nvPr>
            <p:ph type="sldImg"/>
          </p:nvPr>
        </p:nvSpPr>
        <p:spPr>
          <a:xfrm>
            <a:off x="1184275" y="696913"/>
            <a:ext cx="4649788" cy="3489325"/>
          </a:xfrm>
          <a:ln/>
        </p:spPr>
      </p:sp>
      <p:sp>
        <p:nvSpPr>
          <p:cNvPr id="1378307" name="Rectangle 3"/>
          <p:cNvSpPr>
            <a:spLocks noGrp="1" noChangeArrowheads="1"/>
          </p:cNvSpPr>
          <p:nvPr>
            <p:ph type="body" idx="1"/>
          </p:nvPr>
        </p:nvSpPr>
        <p:spPr>
          <a:xfrm>
            <a:off x="935634" y="4405338"/>
            <a:ext cx="5139134" cy="1186644"/>
          </a:xfrm>
        </p:spPr>
        <p:txBody>
          <a:bodyPr/>
          <a:lstStyle/>
          <a:p>
            <a:pPr defTabSz="881390">
              <a:defRPr/>
            </a:pPr>
            <a:r>
              <a:rPr lang="en-US" sz="1700" b="1" dirty="0"/>
              <a:t>Speaker Notes:</a:t>
            </a:r>
          </a:p>
          <a:p>
            <a:endParaRPr lang="en-US" sz="1700" dirty="0" smtClean="0"/>
          </a:p>
          <a:p>
            <a:r>
              <a:rPr lang="en-US" sz="1700" dirty="0" smtClean="0"/>
              <a:t>If time,</a:t>
            </a:r>
            <a:r>
              <a:rPr lang="en-US" sz="1700" baseline="0" dirty="0" smtClean="0"/>
              <a:t> you may end with a Q &amp; A session or simply thank the audience for attending.</a:t>
            </a:r>
            <a:endParaRPr lang="en-US" sz="1700" dirty="0"/>
          </a:p>
        </p:txBody>
      </p:sp>
    </p:spTree>
    <p:extLst>
      <p:ext uri="{BB962C8B-B14F-4D97-AF65-F5344CB8AC3E}">
        <p14:creationId xmlns:p14="http://schemas.microsoft.com/office/powerpoint/2010/main" val="3554635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81100" y="695325"/>
            <a:ext cx="4652963" cy="3490913"/>
          </a:xfrm>
          <a:solidFill>
            <a:srgbClr val="FFFFFF"/>
          </a:solidFill>
          <a:ln/>
        </p:spPr>
      </p:sp>
      <p:sp>
        <p:nvSpPr>
          <p:cNvPr id="54275" name="Rectangle 3"/>
          <p:cNvSpPr>
            <a:spLocks noGrp="1" noChangeArrowheads="1"/>
          </p:cNvSpPr>
          <p:nvPr>
            <p:ph type="body" idx="1"/>
          </p:nvPr>
        </p:nvSpPr>
        <p:spPr>
          <a:xfrm>
            <a:off x="936345" y="4413254"/>
            <a:ext cx="5137715" cy="3998913"/>
          </a:xfrm>
          <a:solidFill>
            <a:srgbClr val="FFFFFF"/>
          </a:solidFill>
          <a:ln>
            <a:solidFill>
              <a:srgbClr val="000000"/>
            </a:solidFill>
          </a:ln>
        </p:spPr>
        <p:txBody>
          <a:bodyPr>
            <a:normAutofit fontScale="92500" lnSpcReduction="10000"/>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sz="1000" b="1" dirty="0" smtClean="0">
                <a:latin typeface="Arial" charset="0"/>
              </a:rPr>
              <a:t>Speaker Notes:</a:t>
            </a:r>
          </a:p>
          <a:p>
            <a:pPr>
              <a:lnSpc>
                <a:spcPct val="80000"/>
              </a:lnSpc>
              <a:defRPr/>
            </a:pPr>
            <a:endParaRPr lang="en-US" sz="1000" dirty="0" smtClean="0">
              <a:ea typeface="ＭＳ Ｐゴシック" pitchFamily="34" charset="-128"/>
              <a:cs typeface="Times New Roman" pitchFamily="18" charset="0"/>
            </a:endParaRPr>
          </a:p>
          <a:p>
            <a:pPr>
              <a:lnSpc>
                <a:spcPct val="80000"/>
              </a:lnSpc>
              <a:defRPr/>
            </a:pPr>
            <a:r>
              <a:rPr lang="en-US" sz="1000" dirty="0" smtClean="0">
                <a:ea typeface="ＭＳ Ｐゴシック" pitchFamily="34" charset="-128"/>
                <a:cs typeface="Times New Roman" pitchFamily="18" charset="0"/>
              </a:rPr>
              <a:t>Explain </a:t>
            </a:r>
            <a:r>
              <a:rPr lang="en-US" sz="1000" dirty="0">
                <a:ea typeface="ＭＳ Ｐゴシック" pitchFamily="34" charset="-128"/>
                <a:cs typeface="Times New Roman" pitchFamily="18" charset="0"/>
              </a:rPr>
              <a:t>that the teaching of structured language basics is done with these principles of instruction.  These Principles of Instruction are key to WRS.</a:t>
            </a:r>
          </a:p>
          <a:p>
            <a:pPr>
              <a:lnSpc>
                <a:spcPct val="80000"/>
              </a:lnSpc>
              <a:defRPr/>
            </a:pPr>
            <a:endParaRPr lang="en-US" sz="1000" b="1" u="sng" dirty="0">
              <a:ea typeface="ＭＳ Ｐゴシック" pitchFamily="34" charset="-128"/>
            </a:endParaRPr>
          </a:p>
          <a:p>
            <a:pPr>
              <a:lnSpc>
                <a:spcPct val="80000"/>
              </a:lnSpc>
              <a:defRPr/>
            </a:pPr>
            <a:r>
              <a:rPr lang="en-US" sz="1000" b="1" dirty="0">
                <a:ea typeface="ＭＳ Ｐゴシック" pitchFamily="34" charset="-128"/>
              </a:rPr>
              <a:t>Systematic</a:t>
            </a:r>
          </a:p>
          <a:p>
            <a:pPr>
              <a:lnSpc>
                <a:spcPct val="80000"/>
              </a:lnSpc>
              <a:defRPr/>
            </a:pPr>
            <a:r>
              <a:rPr lang="en-US" sz="1000" dirty="0">
                <a:ea typeface="ＭＳ Ｐゴシック" pitchFamily="34" charset="-128"/>
              </a:rPr>
              <a:t>Everything builds sequentially and cumulatively. The skills in each step of the program to build upon previously taught skills, presenting all new information explicitly. </a:t>
            </a:r>
          </a:p>
          <a:p>
            <a:pPr>
              <a:lnSpc>
                <a:spcPct val="80000"/>
              </a:lnSpc>
              <a:defRPr/>
            </a:pPr>
            <a:r>
              <a:rPr lang="en-US" sz="1000" b="1" dirty="0">
                <a:ea typeface="ＭＳ Ｐゴシック" pitchFamily="34" charset="-128"/>
              </a:rPr>
              <a:t>Decoding &gt; Spelling</a:t>
            </a:r>
          </a:p>
          <a:p>
            <a:pPr>
              <a:lnSpc>
                <a:spcPct val="80000"/>
              </a:lnSpc>
              <a:defRPr/>
            </a:pPr>
            <a:r>
              <a:rPr lang="en-US" sz="1000" dirty="0">
                <a:ea typeface="ＭＳ Ｐゴシック" pitchFamily="34" charset="-128"/>
              </a:rPr>
              <a:t>Everything that is taught for reading is also taught for spelling along the way. </a:t>
            </a:r>
          </a:p>
          <a:p>
            <a:pPr>
              <a:lnSpc>
                <a:spcPct val="80000"/>
              </a:lnSpc>
              <a:defRPr/>
            </a:pPr>
            <a:r>
              <a:rPr lang="en-US" sz="1000" b="1" dirty="0">
                <a:ea typeface="ＭＳ Ｐゴシック" pitchFamily="34" charset="-128"/>
              </a:rPr>
              <a:t>Explicit </a:t>
            </a:r>
            <a:r>
              <a:rPr lang="en-US" sz="1000" dirty="0">
                <a:ea typeface="ＭＳ Ｐゴシック" pitchFamily="34" charset="-128"/>
              </a:rPr>
              <a:t> </a:t>
            </a:r>
          </a:p>
          <a:p>
            <a:pPr>
              <a:lnSpc>
                <a:spcPct val="80000"/>
              </a:lnSpc>
              <a:defRPr/>
            </a:pPr>
            <a:r>
              <a:rPr lang="en-US" sz="1000" dirty="0">
                <a:ea typeface="ＭＳ Ｐゴシック" pitchFamily="34" charset="-128"/>
              </a:rPr>
              <a:t>Emphasize explicit instruction – WRS builds success, we do not want children to guess!</a:t>
            </a:r>
          </a:p>
          <a:p>
            <a:pPr>
              <a:lnSpc>
                <a:spcPct val="80000"/>
              </a:lnSpc>
              <a:defRPr/>
            </a:pPr>
            <a:r>
              <a:rPr lang="en-US" sz="1000" dirty="0">
                <a:ea typeface="ＭＳ Ｐゴシック" pitchFamily="34" charset="-128"/>
              </a:rPr>
              <a:t>All learning involves active participation so students can learn through various modalities.  Active participation also helps maintain students' focus. Manipulatives – quickly show audience sound cards, magnetic tiles, and syllable and word cards.</a:t>
            </a:r>
          </a:p>
          <a:p>
            <a:pPr>
              <a:lnSpc>
                <a:spcPct val="80000"/>
              </a:lnSpc>
              <a:defRPr/>
            </a:pPr>
            <a:r>
              <a:rPr lang="en-US" sz="1000" b="1" dirty="0">
                <a:ea typeface="ＭＳ Ｐゴシック" pitchFamily="34" charset="-128"/>
              </a:rPr>
              <a:t>Multisensory</a:t>
            </a:r>
          </a:p>
          <a:p>
            <a:pPr>
              <a:lnSpc>
                <a:spcPct val="80000"/>
              </a:lnSpc>
              <a:defRPr/>
            </a:pPr>
            <a:r>
              <a:rPr lang="en-US" sz="1000" dirty="0">
                <a:ea typeface="ＭＳ Ｐゴシック" pitchFamily="34" charset="-128"/>
              </a:rPr>
              <a:t>Includes gross motor and tactile skills such as tracing, tapping</a:t>
            </a:r>
          </a:p>
          <a:p>
            <a:pPr>
              <a:lnSpc>
                <a:spcPct val="80000"/>
              </a:lnSpc>
              <a:defRPr/>
            </a:pPr>
            <a:r>
              <a:rPr lang="en-US" sz="1000" dirty="0">
                <a:ea typeface="ＭＳ Ｐゴシック" pitchFamily="34" charset="-128"/>
              </a:rPr>
              <a:t>multisensory teaching approach. (Teaching is done using all learning pathways in the brain (visual/auditory, kinesthetic-tactile) simultaneously in order to enhance memory and learning. </a:t>
            </a:r>
          </a:p>
          <a:p>
            <a:pPr>
              <a:lnSpc>
                <a:spcPct val="80000"/>
              </a:lnSpc>
              <a:defRPr/>
            </a:pPr>
            <a:r>
              <a:rPr lang="en-US" sz="1000" b="1" dirty="0">
                <a:ea typeface="ＭＳ Ｐゴシック" pitchFamily="34" charset="-128"/>
              </a:rPr>
              <a:t>Mastery-Based</a:t>
            </a:r>
          </a:p>
          <a:p>
            <a:pPr>
              <a:lnSpc>
                <a:spcPct val="80000"/>
              </a:lnSpc>
              <a:defRPr/>
            </a:pPr>
            <a:r>
              <a:rPr lang="en-US" sz="1000" dirty="0">
                <a:ea typeface="ＭＳ Ｐゴシック" pitchFamily="34" charset="-128"/>
              </a:rPr>
              <a:t>Students have ample opportunity to apply these skills for reinforcement. Skills are presented in a variety of ways and modalities. Children, especially those with difficulty, need lots of repetition Good news is kids LOVE this!</a:t>
            </a:r>
          </a:p>
          <a:p>
            <a:pPr>
              <a:lnSpc>
                <a:spcPct val="80000"/>
              </a:lnSpc>
              <a:defRPr/>
            </a:pPr>
            <a:r>
              <a:rPr lang="en-US" sz="1000" dirty="0">
                <a:ea typeface="ＭＳ Ｐゴシック" pitchFamily="34" charset="-128"/>
              </a:rPr>
              <a:t>Feedback- is immediate. Interactive…students always get feedback immediately. If there is an error, teachers correct it with a question, or explain, and give students an opportunity to do another  example.</a:t>
            </a:r>
          </a:p>
          <a:p>
            <a:pPr>
              <a:lnSpc>
                <a:spcPct val="80000"/>
              </a:lnSpc>
              <a:defRPr/>
            </a:pPr>
            <a:r>
              <a:rPr lang="en-US" sz="1000" b="1" dirty="0" err="1">
                <a:ea typeface="ＭＳ Ｐゴシック" pitchFamily="34" charset="-128"/>
              </a:rPr>
              <a:t>Metacognitve</a:t>
            </a:r>
            <a:endParaRPr lang="en-US" sz="1000" b="1" dirty="0">
              <a:ea typeface="ＭＳ Ｐゴシック" pitchFamily="34" charset="-128"/>
            </a:endParaRPr>
          </a:p>
          <a:p>
            <a:pPr>
              <a:lnSpc>
                <a:spcPct val="80000"/>
              </a:lnSpc>
              <a:defRPr/>
            </a:pPr>
            <a:r>
              <a:rPr lang="en-US" sz="1000" dirty="0">
                <a:ea typeface="ＭＳ Ｐゴシック" pitchFamily="34" charset="-128"/>
              </a:rPr>
              <a:t>Students are developing an awareness of what they know and this is demonstrated in each lesson through teacher questioning, marking of language concepts, and the development of self-monitoring.</a:t>
            </a:r>
          </a:p>
          <a:p>
            <a:pPr>
              <a:lnSpc>
                <a:spcPct val="80000"/>
              </a:lnSpc>
              <a:defRPr/>
            </a:pPr>
            <a:endParaRPr lang="en-US" sz="1000" dirty="0">
              <a:ea typeface="ＭＳ Ｐゴシック" pitchFamily="34" charset="-128"/>
            </a:endParaRPr>
          </a:p>
          <a:p>
            <a:pPr>
              <a:lnSpc>
                <a:spcPct val="80000"/>
              </a:lnSpc>
              <a:defRPr/>
            </a:pPr>
            <a:r>
              <a:rPr lang="en-US" sz="1000" dirty="0">
                <a:ea typeface="ＭＳ Ｐゴシック" pitchFamily="34" charset="-128"/>
              </a:rPr>
              <a:t>Let’s talk a little more about </a:t>
            </a:r>
            <a:r>
              <a:rPr lang="en-US" sz="1000" dirty="0" smtClean="0">
                <a:ea typeface="ＭＳ Ｐゴシック" pitchFamily="34" charset="-128"/>
              </a:rPr>
              <a:t>some of</a:t>
            </a:r>
            <a:r>
              <a:rPr lang="en-US" sz="1000" baseline="0" dirty="0" smtClean="0">
                <a:ea typeface="ＭＳ Ｐゴシック" pitchFamily="34" charset="-128"/>
              </a:rPr>
              <a:t> these instructional components.</a:t>
            </a:r>
            <a:endParaRPr lang="en-US" sz="1000" dirty="0">
              <a:ea typeface="ＭＳ Ｐゴシック" pitchFamily="34" charset="-128"/>
            </a:endParaRPr>
          </a:p>
        </p:txBody>
      </p:sp>
    </p:spTree>
    <p:extLst>
      <p:ext uri="{BB962C8B-B14F-4D97-AF65-F5344CB8AC3E}">
        <p14:creationId xmlns:p14="http://schemas.microsoft.com/office/powerpoint/2010/main" val="141473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0" y="8829121"/>
            <a:ext cx="357822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3" tIns="46557" rIns="93113" bIns="46557" anchor="b"/>
          <a:lstStyle>
            <a:lvl1pPr defTabSz="965200" eaLnBrk="0" hangingPunct="0">
              <a:defRPr>
                <a:solidFill>
                  <a:schemeClr val="tx1"/>
                </a:solidFill>
                <a:latin typeface="Arial" panose="020B0604020202020204" pitchFamily="34" charset="0"/>
              </a:defRPr>
            </a:lvl1pPr>
            <a:lvl2pPr marL="742950" indent="-285750" defTabSz="965200" eaLnBrk="0" hangingPunct="0">
              <a:defRPr>
                <a:solidFill>
                  <a:schemeClr val="tx1"/>
                </a:solidFill>
                <a:latin typeface="Arial" panose="020B0604020202020204" pitchFamily="34" charset="0"/>
              </a:defRPr>
            </a:lvl2pPr>
            <a:lvl3pPr marL="1143000" indent="-228600" defTabSz="965200" eaLnBrk="0" hangingPunct="0">
              <a:defRPr>
                <a:solidFill>
                  <a:schemeClr val="tx1"/>
                </a:solidFill>
                <a:latin typeface="Arial" panose="020B0604020202020204" pitchFamily="34" charset="0"/>
              </a:defRPr>
            </a:lvl3pPr>
            <a:lvl4pPr marL="1600200" indent="-228600" defTabSz="965200" eaLnBrk="0" hangingPunct="0">
              <a:defRPr>
                <a:solidFill>
                  <a:schemeClr val="tx1"/>
                </a:solidFill>
                <a:latin typeface="Arial" panose="020B0604020202020204" pitchFamily="34" charset="0"/>
              </a:defRPr>
            </a:lvl4pPr>
            <a:lvl5pPr marL="2057400" indent="-228600" defTabSz="965200" eaLnBrk="0" hangingPunct="0">
              <a:defRPr>
                <a:solidFill>
                  <a:schemeClr val="tx1"/>
                </a:solidFill>
                <a:latin typeface="Arial" panose="020B0604020202020204" pitchFamily="34" charset="0"/>
              </a:defRPr>
            </a:lvl5pPr>
            <a:lvl6pPr marL="2514600" indent="-228600" algn="ctr"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65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rPr>
              <a:t>© Wilson Language Training Corporation. All rights reserved.</a:t>
            </a:r>
          </a:p>
        </p:txBody>
      </p:sp>
      <p:sp>
        <p:nvSpPr>
          <p:cNvPr id="195587" name="Rectangle 7"/>
          <p:cNvSpPr txBox="1">
            <a:spLocks noGrp="1" noChangeArrowheads="1"/>
          </p:cNvSpPr>
          <p:nvPr/>
        </p:nvSpPr>
        <p:spPr bwMode="auto">
          <a:xfrm>
            <a:off x="3970734" y="8829121"/>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3" tIns="46557" rIns="93113" bIns="46557" anchor="b"/>
          <a:lstStyle>
            <a:lvl1pPr defTabSz="965200" eaLnBrk="0" hangingPunct="0">
              <a:defRPr>
                <a:solidFill>
                  <a:schemeClr val="tx1"/>
                </a:solidFill>
                <a:latin typeface="Arial" panose="020B0604020202020204" pitchFamily="34" charset="0"/>
              </a:defRPr>
            </a:lvl1pPr>
            <a:lvl2pPr marL="742950" indent="-285750" defTabSz="965200" eaLnBrk="0" hangingPunct="0">
              <a:defRPr>
                <a:solidFill>
                  <a:schemeClr val="tx1"/>
                </a:solidFill>
                <a:latin typeface="Arial" panose="020B0604020202020204" pitchFamily="34" charset="0"/>
              </a:defRPr>
            </a:lvl2pPr>
            <a:lvl3pPr marL="1143000" indent="-228600" defTabSz="965200" eaLnBrk="0" hangingPunct="0">
              <a:defRPr>
                <a:solidFill>
                  <a:schemeClr val="tx1"/>
                </a:solidFill>
                <a:latin typeface="Arial" panose="020B0604020202020204" pitchFamily="34" charset="0"/>
              </a:defRPr>
            </a:lvl3pPr>
            <a:lvl4pPr marL="1600200" indent="-228600" defTabSz="965200" eaLnBrk="0" hangingPunct="0">
              <a:defRPr>
                <a:solidFill>
                  <a:schemeClr val="tx1"/>
                </a:solidFill>
                <a:latin typeface="Arial" panose="020B0604020202020204" pitchFamily="34" charset="0"/>
              </a:defRPr>
            </a:lvl4pPr>
            <a:lvl5pPr marL="2057400" indent="-228600" defTabSz="965200" eaLnBrk="0" hangingPunct="0">
              <a:defRPr>
                <a:solidFill>
                  <a:schemeClr val="tx1"/>
                </a:solidFill>
                <a:latin typeface="Arial" panose="020B0604020202020204" pitchFamily="34" charset="0"/>
              </a:defRPr>
            </a:lvl5pPr>
            <a:lvl6pPr marL="2514600" indent="-228600" algn="ctr"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65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1E5EEC8-D8CB-4019-A75B-6E2003B7329D}" type="slidenum">
              <a:rPr lang="en-US" altLang="en-US" sz="900">
                <a:solidFill>
                  <a:srgbClr val="000000"/>
                </a:solidFill>
              </a:rPr>
              <a:pPr algn="r" eaLnBrk="1" hangingPunct="1"/>
              <a:t>9</a:t>
            </a:fld>
            <a:endParaRPr lang="en-US" altLang="en-US" sz="900">
              <a:solidFill>
                <a:srgbClr val="000000"/>
              </a:solidFill>
            </a:endParaRP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3" tIns="46557" rIns="93113" bIns="46557"/>
          <a:lstStyle/>
          <a:p>
            <a:r>
              <a:rPr lang="en-US" altLang="en-US" b="1" dirty="0" smtClean="0"/>
              <a:t>Speaker Notes:</a:t>
            </a:r>
          </a:p>
          <a:p>
            <a:endParaRPr lang="en-US" altLang="en-US" dirty="0" smtClean="0"/>
          </a:p>
          <a:p>
            <a:r>
              <a:rPr lang="en-US" altLang="en-US" dirty="0" smtClean="0"/>
              <a:t>WRS</a:t>
            </a:r>
            <a:r>
              <a:rPr lang="en-US" altLang="en-US" baseline="0" dirty="0" smtClean="0"/>
              <a:t> is r</a:t>
            </a:r>
            <a:r>
              <a:rPr lang="en-US" altLang="en-US" dirty="0" smtClean="0"/>
              <a:t>esearch</a:t>
            </a:r>
            <a:r>
              <a:rPr lang="en-US" altLang="en-US" baseline="0" dirty="0" smtClean="0"/>
              <a:t>-based and it is presented to students in 12 sequential steps (not related to grade level). </a:t>
            </a:r>
            <a:r>
              <a:rPr lang="en-US" altLang="en-US" b="0" baseline="0" dirty="0" smtClean="0">
                <a:latin typeface="Arial" panose="020B0604020202020204" pitchFamily="34" charset="0"/>
              </a:rPr>
              <a:t>Generally, it takes 2-3 years to complete all 12 WRS Steps if scheduled and implemented with fidelity.</a:t>
            </a:r>
            <a:endParaRPr lang="en-US" altLang="en-US" dirty="0" smtClean="0"/>
          </a:p>
        </p:txBody>
      </p:sp>
    </p:spTree>
    <p:extLst>
      <p:ext uri="{BB962C8B-B14F-4D97-AF65-F5344CB8AC3E}">
        <p14:creationId xmlns:p14="http://schemas.microsoft.com/office/powerpoint/2010/main" val="124010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4"/>
          <p:cNvSpPr>
            <a:spLocks noGrp="1" noRot="1" noChangeAspect="1" noChangeArrowheads="1" noTextEdit="1"/>
          </p:cNvSpPr>
          <p:nvPr>
            <p:ph type="sldImg"/>
          </p:nvPr>
        </p:nvSpPr>
        <p:spPr>
          <a:ln/>
        </p:spPr>
      </p:sp>
      <p:sp>
        <p:nvSpPr>
          <p:cNvPr id="232451"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anose="020B0604020202020204" pitchFamily="34" charset="0"/>
              </a:rPr>
              <a:t>Speaker Notes: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Without going through what is taught in every step you can see from this chart the sequence that WRS follows for teaching word structure.</a:t>
            </a:r>
          </a:p>
          <a:p>
            <a:pPr eaLnBrk="1" hangingPunct="1"/>
            <a:r>
              <a:rPr lang="en-US" dirty="0" smtClean="0">
                <a:latin typeface="Arial" panose="020B0604020202020204" pitchFamily="34" charset="0"/>
              </a:rPr>
              <a:t>The</a:t>
            </a:r>
            <a:r>
              <a:rPr lang="en-US" baseline="0" dirty="0" smtClean="0">
                <a:latin typeface="Arial" panose="020B0604020202020204" pitchFamily="34" charset="0"/>
              </a:rPr>
              <a:t> </a:t>
            </a:r>
            <a:r>
              <a:rPr lang="en-US" dirty="0" smtClean="0">
                <a:latin typeface="Arial" panose="020B0604020202020204" pitchFamily="34" charset="0"/>
              </a:rPr>
              <a:t>six syllable types are taught over time, across many steps.</a:t>
            </a:r>
          </a:p>
          <a:p>
            <a:pPr eaLnBrk="1" hangingPunct="1"/>
            <a:r>
              <a:rPr lang="en-US" dirty="0" smtClean="0">
                <a:latin typeface="Arial" panose="020B0604020202020204" pitchFamily="34" charset="0"/>
              </a:rPr>
              <a:t> </a:t>
            </a:r>
          </a:p>
        </p:txBody>
      </p:sp>
    </p:spTree>
    <p:extLst>
      <p:ext uri="{BB962C8B-B14F-4D97-AF65-F5344CB8AC3E}">
        <p14:creationId xmlns:p14="http://schemas.microsoft.com/office/powerpoint/2010/main" val="62737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194" name="Rectangle 2"/>
          <p:cNvSpPr>
            <a:spLocks noChangeArrowheads="1"/>
          </p:cNvSpPr>
          <p:nvPr/>
        </p:nvSpPr>
        <p:spPr bwMode="gray">
          <a:xfrm>
            <a:off x="77788" y="279400"/>
            <a:ext cx="8988425" cy="2035175"/>
          </a:xfrm>
          <a:prstGeom prst="rect">
            <a:avLst/>
          </a:prstGeom>
          <a:solidFill>
            <a:schemeClr val="tx1"/>
          </a:solidFill>
          <a:ln w="9525">
            <a:noFill/>
            <a:miter lim="800000"/>
            <a:headEnd/>
            <a:tailEnd/>
          </a:ln>
          <a:effectLst/>
        </p:spPr>
        <p:txBody>
          <a:bodyPr wrap="none" anchor="ctr"/>
          <a:lstStyle/>
          <a:p>
            <a:endParaRPr lang="en-US"/>
          </a:p>
        </p:txBody>
      </p:sp>
      <p:sp>
        <p:nvSpPr>
          <p:cNvPr id="8195" name="Rectangle 3"/>
          <p:cNvSpPr>
            <a:spLocks noChangeArrowheads="1"/>
          </p:cNvSpPr>
          <p:nvPr/>
        </p:nvSpPr>
        <p:spPr bwMode="gray">
          <a:xfrm>
            <a:off x="77788" y="87313"/>
            <a:ext cx="8988425" cy="115887"/>
          </a:xfrm>
          <a:prstGeom prst="rect">
            <a:avLst/>
          </a:prstGeom>
          <a:solidFill>
            <a:srgbClr val="4A8FDA"/>
          </a:solidFill>
          <a:ln w="9525">
            <a:noFill/>
            <a:miter lim="800000"/>
            <a:headEnd/>
            <a:tailEnd/>
          </a:ln>
          <a:effectLst/>
        </p:spPr>
        <p:txBody>
          <a:bodyPr wrap="none" anchor="ctr"/>
          <a:lstStyle/>
          <a:p>
            <a:endParaRPr lang="en-US"/>
          </a:p>
        </p:txBody>
      </p:sp>
      <p:sp>
        <p:nvSpPr>
          <p:cNvPr id="8196" name="Rectangle 4"/>
          <p:cNvSpPr>
            <a:spLocks noChangeArrowheads="1"/>
          </p:cNvSpPr>
          <p:nvPr/>
        </p:nvSpPr>
        <p:spPr bwMode="gray">
          <a:xfrm>
            <a:off x="77788" y="2392363"/>
            <a:ext cx="8988425" cy="153987"/>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endParaRPr lang="en-US"/>
          </a:p>
        </p:txBody>
      </p:sp>
      <p:sp>
        <p:nvSpPr>
          <p:cNvPr id="8197" name="Rectangle 5"/>
          <p:cNvSpPr>
            <a:spLocks noGrp="1" noChangeArrowheads="1"/>
          </p:cNvSpPr>
          <p:nvPr>
            <p:ph type="ctrTitle"/>
          </p:nvPr>
        </p:nvSpPr>
        <p:spPr bwMode="ltGray">
          <a:xfrm>
            <a:off x="461963" y="663575"/>
            <a:ext cx="8220075" cy="1306513"/>
          </a:xfrm>
        </p:spPr>
        <p:txBody>
          <a:bodyPr/>
          <a:lstStyle>
            <a:lvl1pPr>
              <a:defRPr sz="3600"/>
            </a:lvl1pPr>
          </a:lstStyle>
          <a:p>
            <a:r>
              <a:rPr lang="en-US" smtClean="0"/>
              <a:t>Click to edit Master title style</a:t>
            </a:r>
            <a:endParaRPr lang="en-US" dirty="0"/>
          </a:p>
        </p:txBody>
      </p:sp>
      <p:sp>
        <p:nvSpPr>
          <p:cNvPr id="8198" name="Rectangle 6"/>
          <p:cNvSpPr>
            <a:spLocks noGrp="1" noChangeArrowheads="1"/>
          </p:cNvSpPr>
          <p:nvPr>
            <p:ph type="subTitle" idx="1"/>
          </p:nvPr>
        </p:nvSpPr>
        <p:spPr>
          <a:xfrm>
            <a:off x="885825" y="4543425"/>
            <a:ext cx="7372350" cy="1150938"/>
          </a:xfrm>
        </p:spPr>
        <p:txBody>
          <a:bodyPr anchorCtr="0"/>
          <a:lstStyle>
            <a:lvl1pPr marL="0" indent="0" algn="ctr">
              <a:buFontTx/>
              <a:buNone/>
              <a:defRPr sz="2900">
                <a:solidFill>
                  <a:schemeClr val="tx2"/>
                </a:solidFill>
              </a:defRPr>
            </a:lvl1pPr>
          </a:lstStyle>
          <a:p>
            <a:r>
              <a:rPr lang="en-US" smtClean="0"/>
              <a:t>Click to edit Master subtitle style</a:t>
            </a:r>
            <a:endParaRPr lang="en-US" dirty="0"/>
          </a:p>
        </p:txBody>
      </p:sp>
      <p:sp>
        <p:nvSpPr>
          <p:cNvPr id="8209" name="Rectangle 17"/>
          <p:cNvSpPr>
            <a:spLocks noChangeArrowheads="1"/>
          </p:cNvSpPr>
          <p:nvPr userDrawn="1"/>
        </p:nvSpPr>
        <p:spPr bwMode="auto">
          <a:xfrm>
            <a:off x="5791200" y="5805488"/>
            <a:ext cx="1390650" cy="268287"/>
          </a:xfrm>
          <a:prstGeom prst="rect">
            <a:avLst/>
          </a:prstGeom>
          <a:noFill/>
          <a:ln w="12700">
            <a:noFill/>
            <a:miter lim="800000"/>
            <a:headEnd type="none" w="sm" len="sm"/>
            <a:tailEnd type="none" w="sm" len="sm"/>
          </a:ln>
          <a:effectLst/>
        </p:spPr>
        <p:txBody>
          <a:bodyPr wrap="none" lIns="0" tIns="0" rIns="0" bIns="0" anchor="b"/>
          <a:lstStyle/>
          <a:p>
            <a:pPr algn="l"/>
            <a:endParaRPr lang="en-US" sz="900" b="1">
              <a:solidFill>
                <a:schemeClr val="bg2"/>
              </a:solidFill>
              <a:latin typeface="Arial Black" pitchFamily="34" charset="0"/>
            </a:endParaRPr>
          </a:p>
        </p:txBody>
      </p:sp>
      <p:sp>
        <p:nvSpPr>
          <p:cNvPr id="8210" name="Rectangle 18"/>
          <p:cNvSpPr>
            <a:spLocks noChangeArrowheads="1"/>
          </p:cNvSpPr>
          <p:nvPr userDrawn="1"/>
        </p:nvSpPr>
        <p:spPr bwMode="auto">
          <a:xfrm>
            <a:off x="7239000" y="6400800"/>
            <a:ext cx="1390650" cy="268288"/>
          </a:xfrm>
          <a:prstGeom prst="rect">
            <a:avLst/>
          </a:prstGeom>
          <a:noFill/>
          <a:ln w="12700">
            <a:noFill/>
            <a:miter lim="800000"/>
            <a:headEnd type="none" w="sm" len="sm"/>
            <a:tailEnd type="none" w="sm" len="sm"/>
          </a:ln>
          <a:effectLst/>
        </p:spPr>
        <p:txBody>
          <a:bodyPr wrap="none" lIns="0" tIns="0" rIns="0" bIns="0" anchor="b"/>
          <a:lstStyle/>
          <a:p>
            <a:pPr algn="r"/>
            <a:fld id="{FA2DD041-52D7-4593-AC7C-CCFD1517A74A}" type="slidenum">
              <a:rPr lang="en-US" sz="900" b="1">
                <a:solidFill>
                  <a:schemeClr val="bg2"/>
                </a:solidFill>
                <a:latin typeface="Arial Black" pitchFamily="34" charset="0"/>
              </a:rPr>
              <a:pPr algn="r"/>
              <a:t>‹#›</a:t>
            </a:fld>
            <a:endParaRPr lang="en-US" sz="900" b="1">
              <a:solidFill>
                <a:schemeClr val="bg2"/>
              </a:solidFill>
              <a:latin typeface="Arial Black" pitchFamily="34" charset="0"/>
            </a:endParaRPr>
          </a:p>
        </p:txBody>
      </p:sp>
      <p:sp>
        <p:nvSpPr>
          <p:cNvPr id="8211" name="Rectangle 19"/>
          <p:cNvSpPr>
            <a:spLocks noChangeArrowheads="1"/>
          </p:cNvSpPr>
          <p:nvPr userDrawn="1"/>
        </p:nvSpPr>
        <p:spPr bwMode="auto">
          <a:xfrm>
            <a:off x="457200" y="6400800"/>
            <a:ext cx="4321175" cy="268288"/>
          </a:xfrm>
          <a:prstGeom prst="rect">
            <a:avLst/>
          </a:prstGeom>
          <a:noFill/>
          <a:ln w="12700">
            <a:noFill/>
            <a:miter lim="800000"/>
            <a:headEnd type="none" w="sm" len="sm"/>
            <a:tailEnd type="none" w="sm" len="sm"/>
          </a:ln>
          <a:effectLst/>
        </p:spPr>
        <p:txBody>
          <a:bodyPr wrap="none" lIns="0" tIns="0" rIns="0" bIns="0" anchor="b"/>
          <a:lstStyle/>
          <a:p>
            <a:pPr algn="l"/>
            <a:r>
              <a:rPr lang="en-US" sz="900" b="1" dirty="0">
                <a:solidFill>
                  <a:schemeClr val="bg2"/>
                </a:solidFill>
              </a:rPr>
              <a:t>© </a:t>
            </a:r>
            <a:r>
              <a:rPr lang="en-US" sz="900" dirty="0" smtClean="0">
                <a:solidFill>
                  <a:schemeClr val="bg2"/>
                </a:solidFill>
              </a:rPr>
              <a:t>2016 </a:t>
            </a:r>
            <a:r>
              <a:rPr lang="en-US" sz="900" dirty="0">
                <a:solidFill>
                  <a:schemeClr val="bg2"/>
                </a:solidFill>
                <a:latin typeface="Arial Black" pitchFamily="34" charset="0"/>
              </a:rPr>
              <a:t>WILSON</a:t>
            </a:r>
            <a:r>
              <a:rPr lang="en-US" sz="900" b="1" dirty="0">
                <a:solidFill>
                  <a:schemeClr val="bg2"/>
                </a:solidFill>
              </a:rPr>
              <a:t> </a:t>
            </a:r>
            <a:r>
              <a:rPr lang="en-US" sz="900" dirty="0">
                <a:solidFill>
                  <a:schemeClr val="bg2"/>
                </a:solidFill>
              </a:rPr>
              <a:t>LANGUAGE TRAINING CORPORATION.</a:t>
            </a:r>
            <a:r>
              <a:rPr lang="en-US" sz="900" b="1" dirty="0">
                <a:solidFill>
                  <a:schemeClr val="bg2"/>
                </a:solidFill>
              </a:rPr>
              <a:t> </a:t>
            </a:r>
            <a:r>
              <a:rPr lang="en-US" sz="900" dirty="0">
                <a:solidFill>
                  <a:schemeClr val="bg2"/>
                </a:solidFill>
              </a:rPr>
              <a:t>ALL RIGHTS RESERVED.</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5763" y="1393825"/>
            <a:ext cx="4110037" cy="48006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93825"/>
            <a:ext cx="4110038" cy="48006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75" y="317500"/>
            <a:ext cx="8832850" cy="654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5763" y="1393825"/>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93825"/>
            <a:ext cx="4110038"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xfrm>
            <a:off x="6553200" y="6386513"/>
            <a:ext cx="2133600" cy="334962"/>
          </a:xfrm>
          <a:prstGeom prst="rect">
            <a:avLst/>
          </a:prstGeom>
          <a:ln/>
        </p:spPr>
        <p:txBody>
          <a:bodyPr/>
          <a:lstStyle>
            <a:lvl1pPr>
              <a:defRPr/>
            </a:lvl1pPr>
          </a:lstStyle>
          <a:p>
            <a:pPr>
              <a:defRPr/>
            </a:pPr>
            <a:fld id="{041BE222-1DA6-421E-A60C-7AE1A68B331C}" type="slidenum">
              <a:rPr lang="en-US">
                <a:solidFill>
                  <a:srgbClr val="1D528D"/>
                </a:solidFill>
              </a:rPr>
              <a:pPr>
                <a:defRPr/>
              </a:pPr>
              <a:t>‹#›</a:t>
            </a:fld>
            <a:endParaRPr lang="en-US">
              <a:solidFill>
                <a:srgbClr val="1D528D"/>
              </a:solidFill>
            </a:endParaRPr>
          </a:p>
        </p:txBody>
      </p:sp>
    </p:spTree>
    <p:extLst>
      <p:ext uri="{BB962C8B-B14F-4D97-AF65-F5344CB8AC3E}">
        <p14:creationId xmlns:p14="http://schemas.microsoft.com/office/powerpoint/2010/main" val="3974684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xfrm>
            <a:off x="6553200" y="6386513"/>
            <a:ext cx="2133600" cy="334962"/>
          </a:xfrm>
          <a:prstGeom prst="rect">
            <a:avLst/>
          </a:prstGeom>
          <a:ln/>
        </p:spPr>
        <p:txBody>
          <a:bodyPr/>
          <a:lstStyle>
            <a:lvl1pPr>
              <a:defRPr/>
            </a:lvl1pPr>
          </a:lstStyle>
          <a:p>
            <a:fld id="{21BB96E1-3E8C-4E1E-BEFA-391B54ED639C}" type="slidenum">
              <a:rPr lang="en-US" altLang="en-US">
                <a:solidFill>
                  <a:srgbClr val="1D528D"/>
                </a:solidFill>
              </a:rPr>
              <a:pPr/>
              <a:t>‹#›</a:t>
            </a:fld>
            <a:endParaRPr lang="en-US" altLang="en-US">
              <a:solidFill>
                <a:srgbClr val="1D528D"/>
              </a:solidFill>
            </a:endParaRPr>
          </a:p>
        </p:txBody>
      </p:sp>
    </p:spTree>
    <p:extLst>
      <p:ext uri="{BB962C8B-B14F-4D97-AF65-F5344CB8AC3E}">
        <p14:creationId xmlns:p14="http://schemas.microsoft.com/office/powerpoint/2010/main" val="28070867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75" y="317500"/>
            <a:ext cx="8832850" cy="654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5763" y="1393825"/>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93825"/>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70325"/>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xfrm>
            <a:off x="6553200" y="6386513"/>
            <a:ext cx="2133600" cy="334962"/>
          </a:xfrm>
          <a:prstGeom prst="rect">
            <a:avLst/>
          </a:prstGeom>
          <a:ln/>
        </p:spPr>
        <p:txBody>
          <a:bodyPr/>
          <a:lstStyle>
            <a:lvl1pPr>
              <a:defRPr/>
            </a:lvl1pPr>
          </a:lstStyle>
          <a:p>
            <a:pPr>
              <a:defRPr/>
            </a:pPr>
            <a:fld id="{802E8474-DB44-4A6C-8355-F42EC1BB2C6A}" type="slidenum">
              <a:rPr lang="en-US">
                <a:solidFill>
                  <a:srgbClr val="1D528D"/>
                </a:solidFill>
              </a:rPr>
              <a:pPr>
                <a:defRPr/>
              </a:pPr>
              <a:t>‹#›</a:t>
            </a:fld>
            <a:endParaRPr lang="en-US">
              <a:solidFill>
                <a:srgbClr val="1D528D"/>
              </a:solidFill>
            </a:endParaRPr>
          </a:p>
        </p:txBody>
      </p:sp>
    </p:spTree>
    <p:extLst>
      <p:ext uri="{BB962C8B-B14F-4D97-AF65-F5344CB8AC3E}">
        <p14:creationId xmlns:p14="http://schemas.microsoft.com/office/powerpoint/2010/main" val="13760933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gray">
          <a:xfrm>
            <a:off x="77788" y="279400"/>
            <a:ext cx="8988425" cy="730250"/>
          </a:xfrm>
          <a:prstGeom prst="rect">
            <a:avLst/>
          </a:prstGeom>
          <a:solidFill>
            <a:schemeClr val="tx1"/>
          </a:solidFill>
          <a:ln w="9525">
            <a:noFill/>
            <a:miter lim="800000"/>
            <a:headEnd/>
            <a:tailEnd/>
          </a:ln>
          <a:effectLst/>
        </p:spPr>
        <p:txBody>
          <a:bodyPr wrap="none" anchor="ctr"/>
          <a:lstStyle/>
          <a:p>
            <a:endParaRPr lang="en-US"/>
          </a:p>
        </p:txBody>
      </p:sp>
      <p:sp>
        <p:nvSpPr>
          <p:cNvPr id="7171" name="Rectangle 3"/>
          <p:cNvSpPr>
            <a:spLocks noChangeArrowheads="1"/>
          </p:cNvSpPr>
          <p:nvPr/>
        </p:nvSpPr>
        <p:spPr bwMode="gray">
          <a:xfrm>
            <a:off x="77788" y="87313"/>
            <a:ext cx="8988425" cy="115887"/>
          </a:xfrm>
          <a:prstGeom prst="rect">
            <a:avLst/>
          </a:prstGeom>
          <a:solidFill>
            <a:srgbClr val="4A8FDA"/>
          </a:solidFill>
          <a:ln w="9525">
            <a:noFill/>
            <a:miter lim="800000"/>
            <a:headEnd/>
            <a:tailEnd/>
          </a:ln>
          <a:effectLst/>
        </p:spPr>
        <p:txBody>
          <a:bodyPr wrap="none" anchor="ctr"/>
          <a:lstStyle/>
          <a:p>
            <a:endParaRPr lang="en-US"/>
          </a:p>
        </p:txBody>
      </p:sp>
      <p:sp>
        <p:nvSpPr>
          <p:cNvPr id="7172" name="Rectangle 4"/>
          <p:cNvSpPr>
            <a:spLocks noGrp="1" noChangeArrowheads="1"/>
          </p:cNvSpPr>
          <p:nvPr>
            <p:ph type="title"/>
          </p:nvPr>
        </p:nvSpPr>
        <p:spPr bwMode="gray">
          <a:xfrm>
            <a:off x="155575" y="317500"/>
            <a:ext cx="8832850" cy="654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173" name="Rectangle 5"/>
          <p:cNvSpPr>
            <a:spLocks noGrp="1" noChangeArrowheads="1"/>
          </p:cNvSpPr>
          <p:nvPr>
            <p:ph type="body" idx="1"/>
          </p:nvPr>
        </p:nvSpPr>
        <p:spPr bwMode="auto">
          <a:xfrm>
            <a:off x="385763" y="1393825"/>
            <a:ext cx="8372475" cy="48006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174" name="Rectangle 6"/>
          <p:cNvSpPr>
            <a:spLocks noChangeArrowheads="1"/>
          </p:cNvSpPr>
          <p:nvPr/>
        </p:nvSpPr>
        <p:spPr bwMode="gray">
          <a:xfrm>
            <a:off x="77788" y="1085850"/>
            <a:ext cx="8988425" cy="153988"/>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endParaRPr lang="en-US"/>
          </a:p>
        </p:txBody>
      </p:sp>
      <p:sp>
        <p:nvSpPr>
          <p:cNvPr id="7183" name="Rectangle 15"/>
          <p:cNvSpPr>
            <a:spLocks noChangeArrowheads="1"/>
          </p:cNvSpPr>
          <p:nvPr/>
        </p:nvSpPr>
        <p:spPr bwMode="auto">
          <a:xfrm>
            <a:off x="457200" y="6400800"/>
            <a:ext cx="3956050" cy="268288"/>
          </a:xfrm>
          <a:prstGeom prst="rect">
            <a:avLst/>
          </a:prstGeom>
          <a:noFill/>
          <a:ln w="12700">
            <a:noFill/>
            <a:miter lim="800000"/>
            <a:headEnd type="none" w="sm" len="sm"/>
            <a:tailEnd type="none" w="sm" len="sm"/>
          </a:ln>
          <a:effectLst/>
        </p:spPr>
        <p:txBody>
          <a:bodyPr wrap="none" lIns="0" tIns="0" rIns="0" bIns="0" anchor="b"/>
          <a:lstStyle/>
          <a:p>
            <a:pPr algn="l"/>
            <a:r>
              <a:rPr lang="en-US" sz="900" b="1" dirty="0">
                <a:solidFill>
                  <a:schemeClr val="bg2"/>
                </a:solidFill>
              </a:rPr>
              <a:t>©</a:t>
            </a:r>
            <a:r>
              <a:rPr lang="en-US" sz="900" dirty="0">
                <a:solidFill>
                  <a:schemeClr val="bg2"/>
                </a:solidFill>
              </a:rPr>
              <a:t> </a:t>
            </a:r>
            <a:r>
              <a:rPr lang="en-US" sz="900" dirty="0" smtClean="0">
                <a:solidFill>
                  <a:schemeClr val="bg2"/>
                </a:solidFill>
              </a:rPr>
              <a:t>2016 </a:t>
            </a:r>
            <a:r>
              <a:rPr lang="en-US" sz="900" dirty="0">
                <a:solidFill>
                  <a:schemeClr val="bg2"/>
                </a:solidFill>
                <a:latin typeface="Arial Black" pitchFamily="34" charset="0"/>
              </a:rPr>
              <a:t>WILSON</a:t>
            </a:r>
            <a:r>
              <a:rPr lang="en-US" sz="900" b="1" dirty="0">
                <a:solidFill>
                  <a:schemeClr val="bg2"/>
                </a:solidFill>
              </a:rPr>
              <a:t> </a:t>
            </a:r>
            <a:r>
              <a:rPr lang="en-US" sz="900" dirty="0">
                <a:solidFill>
                  <a:schemeClr val="bg2"/>
                </a:solidFill>
              </a:rPr>
              <a:t>LANGUAGE TRAINING CORPORATION.</a:t>
            </a:r>
            <a:r>
              <a:rPr lang="en-US" sz="900" b="1" dirty="0">
                <a:solidFill>
                  <a:schemeClr val="bg2"/>
                </a:solidFill>
              </a:rPr>
              <a:t> </a:t>
            </a:r>
            <a:r>
              <a:rPr lang="en-US" sz="900" dirty="0">
                <a:solidFill>
                  <a:schemeClr val="bg2"/>
                </a:solidFill>
              </a:rPr>
              <a:t>ALL RIGHTS RESERVED.</a:t>
            </a:r>
          </a:p>
        </p:txBody>
      </p:sp>
      <p:sp>
        <p:nvSpPr>
          <p:cNvPr id="7184" name="Rectangle 16"/>
          <p:cNvSpPr>
            <a:spLocks noChangeArrowheads="1"/>
          </p:cNvSpPr>
          <p:nvPr/>
        </p:nvSpPr>
        <p:spPr bwMode="auto">
          <a:xfrm>
            <a:off x="7239000" y="6400800"/>
            <a:ext cx="1390650" cy="268288"/>
          </a:xfrm>
          <a:prstGeom prst="rect">
            <a:avLst/>
          </a:prstGeom>
          <a:noFill/>
          <a:ln w="12700">
            <a:noFill/>
            <a:miter lim="800000"/>
            <a:headEnd type="none" w="sm" len="sm"/>
            <a:tailEnd type="none" w="sm" len="sm"/>
          </a:ln>
          <a:effectLst/>
        </p:spPr>
        <p:txBody>
          <a:bodyPr wrap="none" lIns="0" tIns="0" rIns="0" bIns="0" anchor="b"/>
          <a:lstStyle/>
          <a:p>
            <a:pPr algn="r"/>
            <a:fld id="{B1598E42-BED7-4C2E-B3FC-EE9DE6174B6F}" type="slidenum">
              <a:rPr lang="en-US" sz="900" b="1">
                <a:solidFill>
                  <a:schemeClr val="bg2"/>
                </a:solidFill>
                <a:latin typeface="Arial Black" pitchFamily="34" charset="0"/>
              </a:rPr>
              <a:pPr algn="r"/>
              <a:t>‹#›</a:t>
            </a:fld>
            <a:endParaRPr lang="en-US" sz="900" b="1">
              <a:solidFill>
                <a:schemeClr val="bg2"/>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5" r:id="rId4"/>
    <p:sldLayoutId id="2147483656" r:id="rId5"/>
    <p:sldLayoutId id="2147483657" r:id="rId6"/>
    <p:sldLayoutId id="2147483658" r:id="rId7"/>
  </p:sldLayoutIdLst>
  <p:timing>
    <p:tnLst>
      <p:par>
        <p:cTn id="1" dur="indefinite" restart="never" nodeType="tmRoot"/>
      </p:par>
    </p:tnLst>
  </p:timing>
  <p:txStyles>
    <p:titleStyle>
      <a:lvl1pPr algn="ctr" rtl="0" eaLnBrk="1" fontAlgn="base" hangingPunct="1">
        <a:spcBef>
          <a:spcPct val="0"/>
        </a:spcBef>
        <a:spcAft>
          <a:spcPct val="0"/>
        </a:spcAft>
        <a:defRPr sz="28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p:titleStyle>
    <p:bodyStyle>
      <a:lvl1pPr marL="176213" indent="-176213" algn="l" rtl="0" eaLnBrk="1" fontAlgn="base" hangingPunct="1">
        <a:spcBef>
          <a:spcPct val="50000"/>
        </a:spcBef>
        <a:spcAft>
          <a:spcPct val="10000"/>
        </a:spcAft>
        <a:buClr>
          <a:schemeClr val="tx1"/>
        </a:buClr>
        <a:buChar char="•"/>
        <a:defRPr sz="2400">
          <a:solidFill>
            <a:schemeClr val="tx1"/>
          </a:solidFill>
          <a:latin typeface="+mn-lt"/>
          <a:ea typeface="+mn-ea"/>
          <a:cs typeface="+mn-cs"/>
        </a:defRPr>
      </a:lvl1pPr>
      <a:lvl2pPr marL="457200" indent="-166688" algn="l" rtl="0" eaLnBrk="1" fontAlgn="base" hangingPunct="1">
        <a:spcBef>
          <a:spcPct val="50000"/>
        </a:spcBef>
        <a:spcAft>
          <a:spcPct val="0"/>
        </a:spcAft>
        <a:buClr>
          <a:srgbClr val="777777"/>
        </a:buClr>
        <a:buFont typeface="Arial" charset="0"/>
        <a:buChar char="•"/>
        <a:defRPr sz="2000">
          <a:solidFill>
            <a:schemeClr val="tx1"/>
          </a:solidFill>
          <a:latin typeface="+mn-lt"/>
        </a:defRPr>
      </a:lvl2pPr>
      <a:lvl3pPr marL="685800" indent="-114300" algn="l" rtl="0" eaLnBrk="1" fontAlgn="base" hangingPunct="1">
        <a:spcBef>
          <a:spcPct val="20000"/>
        </a:spcBef>
        <a:spcAft>
          <a:spcPct val="0"/>
        </a:spcAft>
        <a:buChar char="•"/>
        <a:defRPr>
          <a:solidFill>
            <a:schemeClr val="tx1"/>
          </a:solidFill>
          <a:latin typeface="+mn-lt"/>
        </a:defRPr>
      </a:lvl3pPr>
      <a:lvl4pPr marL="976313" indent="-176213" algn="l" rtl="0" eaLnBrk="1" fontAlgn="base" hangingPunct="1">
        <a:spcBef>
          <a:spcPct val="20000"/>
        </a:spcBef>
        <a:spcAft>
          <a:spcPct val="0"/>
        </a:spcAft>
        <a:buFont typeface="Arial" charset="0"/>
        <a:buChar char="•"/>
        <a:defRPr sz="1600">
          <a:solidFill>
            <a:schemeClr val="tx1"/>
          </a:solidFill>
          <a:latin typeface="+mn-lt"/>
        </a:defRPr>
      </a:lvl4pPr>
      <a:lvl5pPr marL="1204913" indent="-114300" algn="l" rtl="0" eaLnBrk="1" fontAlgn="base" hangingPunct="1">
        <a:spcBef>
          <a:spcPct val="20000"/>
        </a:spcBef>
        <a:spcAft>
          <a:spcPct val="0"/>
        </a:spcAft>
        <a:buChar char="»"/>
        <a:defRPr sz="1400">
          <a:solidFill>
            <a:schemeClr val="tx1"/>
          </a:solidFill>
          <a:latin typeface="+mn-lt"/>
        </a:defRPr>
      </a:lvl5pPr>
      <a:lvl6pPr marL="1662113" indent="-114300" algn="l" rtl="0" eaLnBrk="1" fontAlgn="base" hangingPunct="1">
        <a:spcBef>
          <a:spcPct val="20000"/>
        </a:spcBef>
        <a:spcAft>
          <a:spcPct val="0"/>
        </a:spcAft>
        <a:buChar char="»"/>
        <a:defRPr sz="1400">
          <a:solidFill>
            <a:schemeClr val="tx1"/>
          </a:solidFill>
          <a:latin typeface="+mn-lt"/>
        </a:defRPr>
      </a:lvl6pPr>
      <a:lvl7pPr marL="2119313" indent="-114300" algn="l" rtl="0" eaLnBrk="1" fontAlgn="base" hangingPunct="1">
        <a:spcBef>
          <a:spcPct val="20000"/>
        </a:spcBef>
        <a:spcAft>
          <a:spcPct val="0"/>
        </a:spcAft>
        <a:buChar char="»"/>
        <a:defRPr sz="1400">
          <a:solidFill>
            <a:schemeClr val="tx1"/>
          </a:solidFill>
          <a:latin typeface="+mn-lt"/>
        </a:defRPr>
      </a:lvl7pPr>
      <a:lvl8pPr marL="2576513" indent="-114300" algn="l" rtl="0" eaLnBrk="1" fontAlgn="base" hangingPunct="1">
        <a:spcBef>
          <a:spcPct val="20000"/>
        </a:spcBef>
        <a:spcAft>
          <a:spcPct val="0"/>
        </a:spcAft>
        <a:buChar char="»"/>
        <a:defRPr sz="1400">
          <a:solidFill>
            <a:schemeClr val="tx1"/>
          </a:solidFill>
          <a:latin typeface="+mn-lt"/>
        </a:defRPr>
      </a:lvl8pPr>
      <a:lvl9pPr marL="3033713" indent="-1143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23.png"/><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3.png"/><Relationship Id="rId5" Type="http://schemas.openxmlformats.org/officeDocument/2006/relationships/oleObject" Target="../embeddings/oleObject5.bin"/><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2.wmf"/></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oleObject" Target="../embeddings/oleObject6.bin"/></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63.png"/><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oleObject" Target="../embeddings/oleObject9.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png"/><Relationship Id="rId5" Type="http://schemas.openxmlformats.org/officeDocument/2006/relationships/oleObject" Target="../embeddings/oleObject10.bin"/><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Text Box 2"/>
          <p:cNvSpPr txBox="1">
            <a:spLocks noChangeArrowheads="1"/>
          </p:cNvSpPr>
          <p:nvPr/>
        </p:nvSpPr>
        <p:spPr bwMode="auto">
          <a:xfrm>
            <a:off x="885825" y="646113"/>
            <a:ext cx="7372350" cy="366712"/>
          </a:xfrm>
          <a:prstGeom prst="rect">
            <a:avLst/>
          </a:prstGeom>
          <a:noFill/>
          <a:ln w="12700">
            <a:noFill/>
            <a:miter lim="800000"/>
            <a:headEnd type="none" w="sm" len="sm"/>
            <a:tailEnd type="none" w="sm" len="sm"/>
          </a:ln>
          <a:effectLst/>
        </p:spPr>
        <p:txBody>
          <a:bodyPr>
            <a:spAutoFit/>
          </a:bodyPr>
          <a:lstStyle/>
          <a:p>
            <a:r>
              <a:rPr lang="en-US">
                <a:solidFill>
                  <a:schemeClr val="bg1"/>
                </a:solidFill>
              </a:rPr>
              <a:t>W I L S O N   L A N G U A G E   T R A I N I N G</a:t>
            </a:r>
          </a:p>
        </p:txBody>
      </p:sp>
      <p:sp>
        <p:nvSpPr>
          <p:cNvPr id="1377283" name="Text Box 3"/>
          <p:cNvSpPr txBox="1">
            <a:spLocks noChangeArrowheads="1"/>
          </p:cNvSpPr>
          <p:nvPr/>
        </p:nvSpPr>
        <p:spPr bwMode="auto">
          <a:xfrm>
            <a:off x="904875" y="1068388"/>
            <a:ext cx="7334250" cy="823912"/>
          </a:xfrm>
          <a:prstGeom prst="rect">
            <a:avLst/>
          </a:prstGeom>
          <a:noFill/>
          <a:ln w="12700">
            <a:noFill/>
            <a:miter lim="800000"/>
            <a:headEnd type="none" w="sm" len="sm"/>
            <a:tailEnd type="none" w="sm" len="sm"/>
          </a:ln>
          <a:effectLst/>
        </p:spPr>
        <p:txBody>
          <a:bodyPr>
            <a:spAutoFit/>
          </a:bodyPr>
          <a:lstStyle/>
          <a:p>
            <a:r>
              <a:rPr lang="en-US" sz="4800" b="1">
                <a:solidFill>
                  <a:schemeClr val="bg1"/>
                </a:solidFill>
                <a:latin typeface="Arial Narrow" pitchFamily="34" charset="0"/>
              </a:rPr>
              <a:t>Achieving Literacy for Life</a:t>
            </a:r>
          </a:p>
        </p:txBody>
      </p:sp>
      <p:pic>
        <p:nvPicPr>
          <p:cNvPr id="1377284" name="Picture 4" descr="Wilson_Logo_800x800"/>
          <p:cNvPicPr>
            <a:picLocks noChangeAspect="1" noChangeArrowheads="1"/>
          </p:cNvPicPr>
          <p:nvPr/>
        </p:nvPicPr>
        <p:blipFill>
          <a:blip r:embed="rId4" cstate="print"/>
          <a:srcRect/>
          <a:stretch>
            <a:fillRect/>
          </a:stretch>
        </p:blipFill>
        <p:spPr bwMode="auto">
          <a:xfrm>
            <a:off x="885825" y="4102104"/>
            <a:ext cx="1717606" cy="1717607"/>
          </a:xfrm>
          <a:prstGeom prst="rect">
            <a:avLst/>
          </a:prstGeom>
          <a:noFill/>
        </p:spPr>
      </p:pic>
      <p:grpSp>
        <p:nvGrpSpPr>
          <p:cNvPr id="1377285" name="Group 5"/>
          <p:cNvGrpSpPr>
            <a:grpSpLocks/>
          </p:cNvGrpSpPr>
          <p:nvPr/>
        </p:nvGrpSpPr>
        <p:grpSpPr bwMode="auto">
          <a:xfrm>
            <a:off x="0" y="2384425"/>
            <a:ext cx="9144000" cy="1230313"/>
            <a:chOff x="0" y="673"/>
            <a:chExt cx="5760" cy="775"/>
          </a:xfrm>
        </p:grpSpPr>
        <p:sp>
          <p:nvSpPr>
            <p:cNvPr id="1377286" name="Rectangle 6"/>
            <p:cNvSpPr>
              <a:spLocks noChangeArrowheads="1"/>
            </p:cNvSpPr>
            <p:nvPr/>
          </p:nvSpPr>
          <p:spPr bwMode="auto">
            <a:xfrm>
              <a:off x="0" y="673"/>
              <a:ext cx="5760" cy="383"/>
            </a:xfrm>
            <a:prstGeom prst="rect">
              <a:avLst/>
            </a:prstGeom>
            <a:solidFill>
              <a:schemeClr val="bg1"/>
            </a:solidFill>
            <a:ln w="76200" algn="ctr">
              <a:noFill/>
              <a:miter lim="800000"/>
              <a:headEnd/>
              <a:tailEnd/>
            </a:ln>
            <a:effectLst/>
          </p:spPr>
          <p:txBody>
            <a:bodyPr wrap="none" anchor="ctr"/>
            <a:lstStyle/>
            <a:p>
              <a:endParaRPr lang="en-US"/>
            </a:p>
          </p:txBody>
        </p:sp>
        <p:grpSp>
          <p:nvGrpSpPr>
            <p:cNvPr id="1377287" name="Group 7"/>
            <p:cNvGrpSpPr>
              <a:grpSpLocks/>
            </p:cNvGrpSpPr>
            <p:nvPr/>
          </p:nvGrpSpPr>
          <p:grpSpPr bwMode="auto">
            <a:xfrm>
              <a:off x="49" y="678"/>
              <a:ext cx="5662" cy="770"/>
              <a:chOff x="49" y="678"/>
              <a:chExt cx="5662" cy="770"/>
            </a:xfrm>
          </p:grpSpPr>
          <p:sp>
            <p:nvSpPr>
              <p:cNvPr id="1377288" name="Rectangle 8"/>
              <p:cNvSpPr>
                <a:spLocks noChangeArrowheads="1"/>
              </p:cNvSpPr>
              <p:nvPr/>
            </p:nvSpPr>
            <p:spPr bwMode="gray">
              <a:xfrm>
                <a:off x="49" y="1351"/>
                <a:ext cx="5662" cy="97"/>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endParaRPr lang="en-US"/>
              </a:p>
            </p:txBody>
          </p:sp>
          <p:graphicFrame>
            <p:nvGraphicFramePr>
              <p:cNvPr id="1377289" name="Object 9"/>
              <p:cNvGraphicFramePr>
                <a:graphicFrameLocks noChangeAspect="1"/>
              </p:cNvGraphicFramePr>
              <p:nvPr/>
            </p:nvGraphicFramePr>
            <p:xfrm>
              <a:off x="54" y="678"/>
              <a:ext cx="5652" cy="627"/>
            </p:xfrm>
            <a:graphic>
              <a:graphicData uri="http://schemas.openxmlformats.org/presentationml/2006/ole">
                <mc:AlternateContent xmlns:mc="http://schemas.openxmlformats.org/markup-compatibility/2006">
                  <mc:Choice xmlns:v="urn:schemas-microsoft-com:vml" Requires="v">
                    <p:oleObj spid="_x0000_s1377436" name="Image" r:id="rId5" imgW="27441270" imgH="3047619" progId="">
                      <p:embed/>
                    </p:oleObj>
                  </mc:Choice>
                  <mc:Fallback>
                    <p:oleObj name="Image" r:id="rId5" imgW="27441270" imgH="3047619" progId="">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 y="678"/>
                            <a:ext cx="5652" cy="62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 name="TextBox 1"/>
          <p:cNvSpPr txBox="1"/>
          <p:nvPr/>
        </p:nvSpPr>
        <p:spPr>
          <a:xfrm>
            <a:off x="3276599" y="4375856"/>
            <a:ext cx="4800601" cy="1077218"/>
          </a:xfrm>
          <a:prstGeom prst="rect">
            <a:avLst/>
          </a:prstGeom>
          <a:noFill/>
        </p:spPr>
        <p:txBody>
          <a:bodyPr wrap="square" rtlCol="0">
            <a:spAutoFit/>
          </a:bodyPr>
          <a:lstStyle/>
          <a:p>
            <a:r>
              <a:rPr lang="en-US" sz="3200" dirty="0" smtClean="0"/>
              <a:t>Keys to Success with the Wilson Reading System</a:t>
            </a:r>
            <a:r>
              <a:rPr lang="en-US" sz="3200" baseline="30000" dirty="0" smtClean="0"/>
              <a: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17500"/>
            <a:ext cx="8912225" cy="654050"/>
          </a:xfrm>
        </p:spPr>
        <p:txBody>
          <a:bodyPr/>
          <a:lstStyle/>
          <a:p>
            <a:pPr eaLnBrk="1" hangingPunct="1"/>
            <a:r>
              <a:rPr lang="en-US" dirty="0" smtClean="0"/>
              <a:t>WRS Scope &amp; Sequence</a:t>
            </a:r>
          </a:p>
        </p:txBody>
      </p:sp>
      <p:sp>
        <p:nvSpPr>
          <p:cNvPr id="1285123" name="Rectangle 3"/>
          <p:cNvSpPr>
            <a:spLocks noGrp="1" noChangeArrowheads="1"/>
          </p:cNvSpPr>
          <p:nvPr>
            <p:ph type="body" sz="half" idx="2"/>
          </p:nvPr>
        </p:nvSpPr>
        <p:spPr>
          <a:xfrm>
            <a:off x="4840288" y="1905000"/>
            <a:ext cx="4110037" cy="4343400"/>
          </a:xfrm>
          <a:noFill/>
        </p:spPr>
        <p:txBody>
          <a:bodyPr anchor="t" anchorCtr="0"/>
          <a:lstStyle/>
          <a:p>
            <a:pPr marL="0" indent="0" eaLnBrk="1" hangingPunct="1">
              <a:spcAft>
                <a:spcPct val="0"/>
              </a:spcAft>
              <a:buClrTx/>
              <a:buFontTx/>
              <a:buNone/>
            </a:pPr>
            <a:r>
              <a:rPr lang="en-US" sz="2200" b="1" dirty="0" smtClean="0">
                <a:solidFill>
                  <a:schemeClr val="tx2"/>
                </a:solidFill>
              </a:rPr>
              <a:t>Steps 7-12 More Complex Concepts and Morphology</a:t>
            </a:r>
          </a:p>
          <a:p>
            <a:pPr lvl="1" eaLnBrk="1" hangingPunct="1">
              <a:buClrTx/>
            </a:pPr>
            <a:r>
              <a:rPr lang="en-US" sz="1800" dirty="0" smtClean="0"/>
              <a:t>sound options, contractions</a:t>
            </a:r>
          </a:p>
          <a:p>
            <a:pPr lvl="1" eaLnBrk="1" hangingPunct="1">
              <a:buClrTx/>
            </a:pPr>
            <a:r>
              <a:rPr lang="en-US" sz="1800" dirty="0" smtClean="0"/>
              <a:t>r-controlled syllable</a:t>
            </a:r>
          </a:p>
          <a:p>
            <a:pPr lvl="1" eaLnBrk="1" hangingPunct="1">
              <a:buClrTx/>
            </a:pPr>
            <a:r>
              <a:rPr lang="en-US" sz="1800" dirty="0" smtClean="0"/>
              <a:t>vowel digraph-diphthong “d” syllable</a:t>
            </a:r>
          </a:p>
          <a:p>
            <a:pPr lvl="1" eaLnBrk="1" hangingPunct="1">
              <a:buClrTx/>
            </a:pPr>
            <a:r>
              <a:rPr lang="en-US" sz="1800" dirty="0" smtClean="0"/>
              <a:t>suffixes to changing </a:t>
            </a:r>
            <a:r>
              <a:rPr lang="en-US" sz="1800" dirty="0" err="1" smtClean="0"/>
              <a:t>basewords</a:t>
            </a:r>
            <a:endParaRPr lang="en-US" sz="1800" dirty="0" smtClean="0"/>
          </a:p>
          <a:p>
            <a:pPr lvl="1" eaLnBrk="1" hangingPunct="1">
              <a:buClrTx/>
            </a:pPr>
            <a:r>
              <a:rPr lang="en-US" sz="1800" dirty="0" smtClean="0"/>
              <a:t>advanced concepts </a:t>
            </a:r>
          </a:p>
        </p:txBody>
      </p:sp>
      <p:sp>
        <p:nvSpPr>
          <p:cNvPr id="82948" name="Text Box 4"/>
          <p:cNvSpPr txBox="1">
            <a:spLocks noChangeArrowheads="1"/>
          </p:cNvSpPr>
          <p:nvPr/>
        </p:nvSpPr>
        <p:spPr bwMode="auto">
          <a:xfrm>
            <a:off x="381000" y="12954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solidFill>
                  <a:srgbClr val="1D528D"/>
                </a:solidFill>
              </a:rPr>
              <a:t>Throughout 12 steps, students work on fluency, vocabulary, and comprehension.</a:t>
            </a:r>
          </a:p>
        </p:txBody>
      </p:sp>
      <p:sp>
        <p:nvSpPr>
          <p:cNvPr id="1285125" name="Rectangle 5"/>
          <p:cNvSpPr>
            <a:spLocks noChangeArrowheads="1"/>
          </p:cNvSpPr>
          <p:nvPr/>
        </p:nvSpPr>
        <p:spPr bwMode="auto">
          <a:xfrm>
            <a:off x="304800" y="1828800"/>
            <a:ext cx="41100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indent="-1666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sz="2200" b="1" dirty="0">
                <a:solidFill>
                  <a:srgbClr val="000000"/>
                </a:solidFill>
              </a:rPr>
              <a:t>Steps 1-6 Consistent Patterns to Establish Solid Foundation</a:t>
            </a:r>
          </a:p>
          <a:p>
            <a:pPr lvl="1" algn="l" eaLnBrk="1" hangingPunct="1">
              <a:spcBef>
                <a:spcPct val="50000"/>
              </a:spcBef>
              <a:buFont typeface="Arial" panose="020B0604020202020204" pitchFamily="34" charset="0"/>
              <a:buChar char="•"/>
            </a:pPr>
            <a:r>
              <a:rPr lang="en-US" dirty="0">
                <a:solidFill>
                  <a:srgbClr val="1D528D"/>
                </a:solidFill>
              </a:rPr>
              <a:t>closed syllable</a:t>
            </a:r>
          </a:p>
          <a:p>
            <a:pPr lvl="1" algn="l" eaLnBrk="1" hangingPunct="1">
              <a:spcBef>
                <a:spcPct val="50000"/>
              </a:spcBef>
              <a:buFont typeface="Arial" panose="020B0604020202020204" pitchFamily="34" charset="0"/>
              <a:buChar char="•"/>
            </a:pPr>
            <a:r>
              <a:rPr lang="en-US" dirty="0">
                <a:solidFill>
                  <a:srgbClr val="1D528D"/>
                </a:solidFill>
              </a:rPr>
              <a:t>v-e syllable</a:t>
            </a:r>
          </a:p>
          <a:p>
            <a:pPr lvl="1" algn="l" eaLnBrk="1" hangingPunct="1">
              <a:spcBef>
                <a:spcPct val="50000"/>
              </a:spcBef>
              <a:buFont typeface="Arial" panose="020B0604020202020204" pitchFamily="34" charset="0"/>
              <a:buChar char="•"/>
            </a:pPr>
            <a:r>
              <a:rPr lang="en-US" dirty="0">
                <a:solidFill>
                  <a:srgbClr val="1D528D"/>
                </a:solidFill>
              </a:rPr>
              <a:t>open syllable</a:t>
            </a:r>
          </a:p>
          <a:p>
            <a:pPr lvl="1" algn="l" eaLnBrk="1" hangingPunct="1">
              <a:spcBef>
                <a:spcPct val="50000"/>
              </a:spcBef>
              <a:buFont typeface="Arial" panose="020B0604020202020204" pitchFamily="34" charset="0"/>
              <a:buChar char="•"/>
            </a:pPr>
            <a:r>
              <a:rPr lang="en-US" dirty="0">
                <a:solidFill>
                  <a:srgbClr val="1D528D"/>
                </a:solidFill>
              </a:rPr>
              <a:t>-le syllable</a:t>
            </a:r>
          </a:p>
          <a:p>
            <a:pPr lvl="1" algn="l" eaLnBrk="1" hangingPunct="1">
              <a:spcBef>
                <a:spcPct val="50000"/>
              </a:spcBef>
              <a:buFont typeface="Arial" panose="020B0604020202020204" pitchFamily="34" charset="0"/>
              <a:buChar char="•"/>
            </a:pPr>
            <a:r>
              <a:rPr lang="en-US" dirty="0">
                <a:solidFill>
                  <a:srgbClr val="1D528D"/>
                </a:solidFill>
              </a:rPr>
              <a:t>s</a:t>
            </a:r>
            <a:r>
              <a:rPr lang="en-US" dirty="0" smtClean="0">
                <a:solidFill>
                  <a:srgbClr val="1D528D"/>
                </a:solidFill>
              </a:rPr>
              <a:t>uffixes</a:t>
            </a:r>
            <a:endParaRPr lang="en-US" dirty="0">
              <a:solidFill>
                <a:srgbClr val="1D528D"/>
              </a:solidFill>
            </a:endParaRPr>
          </a:p>
          <a:p>
            <a:pPr lvl="1" algn="l" eaLnBrk="1" hangingPunct="1">
              <a:spcBef>
                <a:spcPct val="50000"/>
              </a:spcBef>
              <a:buFont typeface="Arial" panose="020B0604020202020204" pitchFamily="34" charset="0"/>
              <a:buChar char="•"/>
            </a:pPr>
            <a:r>
              <a:rPr lang="en-US" dirty="0">
                <a:solidFill>
                  <a:srgbClr val="1D528D"/>
                </a:solidFill>
              </a:rPr>
              <a:t>multisyllabic words with taught patterns</a:t>
            </a:r>
          </a:p>
        </p:txBody>
      </p:sp>
    </p:spTree>
    <p:extLst>
      <p:ext uri="{BB962C8B-B14F-4D97-AF65-F5344CB8AC3E}">
        <p14:creationId xmlns:p14="http://schemas.microsoft.com/office/powerpoint/2010/main" val="9113203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512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512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8512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51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8512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85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23" grpId="0" build="p"/>
      <p:bldP spid="12851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Instructor Manual: Scope &amp; Sequence</a:t>
            </a:r>
            <a:endParaRPr lang="en-US" dirty="0"/>
          </a:p>
        </p:txBody>
      </p:sp>
      <p:pic>
        <p:nvPicPr>
          <p:cNvPr id="7" name="Content Placeholder 6"/>
          <p:cNvPicPr>
            <a:picLocks noGrp="1" noChangeAspect="1"/>
          </p:cNvPicPr>
          <p:nvPr>
            <p:ph idx="1"/>
          </p:nvPr>
        </p:nvPicPr>
        <p:blipFill>
          <a:blip r:embed="rId3"/>
          <a:stretch>
            <a:fillRect/>
          </a:stretch>
        </p:blipFill>
        <p:spPr>
          <a:xfrm>
            <a:off x="616505" y="2362200"/>
            <a:ext cx="7910989" cy="2520315"/>
          </a:xfrm>
          <a:prstGeom prst="rect">
            <a:avLst/>
          </a:prstGeom>
        </p:spPr>
      </p:pic>
    </p:spTree>
    <p:extLst>
      <p:ext uri="{BB962C8B-B14F-4D97-AF65-F5344CB8AC3E}">
        <p14:creationId xmlns:p14="http://schemas.microsoft.com/office/powerpoint/2010/main" val="3244026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4"/>
          <p:cNvPicPr>
            <a:picLocks noChangeAspect="1"/>
          </p:cNvPicPr>
          <p:nvPr/>
        </p:nvPicPr>
        <p:blipFill>
          <a:blip r:embed="rId3" cstate="print">
            <a:extLst>
              <a:ext uri="{28A0092B-C50C-407E-A947-70E740481C1C}">
                <a14:useLocalDpi xmlns:a14="http://schemas.microsoft.com/office/drawing/2010/main" val="0"/>
              </a:ext>
            </a:extLst>
          </a:blip>
          <a:srcRect t="7576" b="6573"/>
          <a:stretch>
            <a:fillRect/>
          </a:stretch>
        </p:blipFill>
        <p:spPr bwMode="auto">
          <a:xfrm>
            <a:off x="2190750" y="1152525"/>
            <a:ext cx="4675188"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1"/>
          <p:cNvSpPr>
            <a:spLocks noGrp="1" noChangeArrowheads="1"/>
          </p:cNvSpPr>
          <p:nvPr>
            <p:ph type="title"/>
          </p:nvPr>
        </p:nvSpPr>
        <p:spPr/>
        <p:txBody>
          <a:bodyPr/>
          <a:lstStyle/>
          <a:p>
            <a:pPr eaLnBrk="1" hangingPunct="1"/>
            <a:r>
              <a:rPr lang="en-US" altLang="en-US" dirty="0" smtClean="0"/>
              <a:t>WRS Ten-Part Lesson Plan Outline</a:t>
            </a:r>
          </a:p>
        </p:txBody>
      </p:sp>
      <p:grpSp>
        <p:nvGrpSpPr>
          <p:cNvPr id="2" name="Group 50"/>
          <p:cNvGrpSpPr>
            <a:grpSpLocks/>
          </p:cNvGrpSpPr>
          <p:nvPr/>
        </p:nvGrpSpPr>
        <p:grpSpPr bwMode="auto">
          <a:xfrm>
            <a:off x="549275" y="1254125"/>
            <a:ext cx="5992813" cy="2505075"/>
            <a:chOff x="346" y="849"/>
            <a:chExt cx="3775" cy="1578"/>
          </a:xfrm>
        </p:grpSpPr>
        <p:sp>
          <p:nvSpPr>
            <p:cNvPr id="62475" name="Rectangle 44"/>
            <p:cNvSpPr>
              <a:spLocks noChangeArrowheads="1"/>
            </p:cNvSpPr>
            <p:nvPr/>
          </p:nvSpPr>
          <p:spPr bwMode="auto">
            <a:xfrm>
              <a:off x="1635" y="849"/>
              <a:ext cx="2486" cy="1578"/>
            </a:xfrm>
            <a:prstGeom prst="rect">
              <a:avLst/>
            </a:prstGeom>
            <a:noFill/>
            <a:ln w="76200">
              <a:solidFill>
                <a:srgbClr val="CC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spcAft>
                  <a:spcPct val="0"/>
                </a:spcAft>
                <a:buClrTx/>
                <a:buFontTx/>
                <a:buNone/>
              </a:pPr>
              <a:endParaRPr lang="en-US" altLang="en-US" sz="1800"/>
            </a:p>
          </p:txBody>
        </p:sp>
        <p:sp>
          <p:nvSpPr>
            <p:cNvPr id="62476" name="Text Box 47"/>
            <p:cNvSpPr txBox="1">
              <a:spLocks noChangeArrowheads="1"/>
            </p:cNvSpPr>
            <p:nvPr/>
          </p:nvSpPr>
          <p:spPr bwMode="auto">
            <a:xfrm>
              <a:off x="346" y="849"/>
              <a:ext cx="1152"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rIns="2743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1600" b="1">
                  <a:solidFill>
                    <a:srgbClr val="990000"/>
                  </a:solidFill>
                </a:rPr>
                <a:t>BLOCK 1</a:t>
              </a:r>
            </a:p>
          </p:txBody>
        </p:sp>
      </p:grpSp>
      <p:grpSp>
        <p:nvGrpSpPr>
          <p:cNvPr id="3" name="Group 51"/>
          <p:cNvGrpSpPr>
            <a:grpSpLocks/>
          </p:cNvGrpSpPr>
          <p:nvPr/>
        </p:nvGrpSpPr>
        <p:grpSpPr bwMode="auto">
          <a:xfrm>
            <a:off x="549275" y="3801910"/>
            <a:ext cx="5992813" cy="1517650"/>
            <a:chOff x="346" y="2419"/>
            <a:chExt cx="3775" cy="956"/>
          </a:xfrm>
        </p:grpSpPr>
        <p:sp>
          <p:nvSpPr>
            <p:cNvPr id="62473" name="Rectangle 45"/>
            <p:cNvSpPr>
              <a:spLocks noChangeArrowheads="1"/>
            </p:cNvSpPr>
            <p:nvPr/>
          </p:nvSpPr>
          <p:spPr bwMode="auto">
            <a:xfrm>
              <a:off x="1635" y="2419"/>
              <a:ext cx="2486" cy="956"/>
            </a:xfrm>
            <a:prstGeom prst="rect">
              <a:avLst/>
            </a:prstGeom>
            <a:noFill/>
            <a:ln w="76200">
              <a:solidFill>
                <a:srgbClr val="CC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spcAft>
                  <a:spcPct val="0"/>
                </a:spcAft>
                <a:buClrTx/>
                <a:buFontTx/>
                <a:buNone/>
              </a:pPr>
              <a:endParaRPr lang="en-US" altLang="en-US" sz="1800"/>
            </a:p>
          </p:txBody>
        </p:sp>
        <p:sp>
          <p:nvSpPr>
            <p:cNvPr id="62474" name="Text Box 48"/>
            <p:cNvSpPr txBox="1">
              <a:spLocks noChangeArrowheads="1"/>
            </p:cNvSpPr>
            <p:nvPr/>
          </p:nvSpPr>
          <p:spPr bwMode="auto">
            <a:xfrm>
              <a:off x="346" y="2419"/>
              <a:ext cx="1152"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rIns="2743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1600" b="1">
                  <a:solidFill>
                    <a:srgbClr val="990000"/>
                  </a:solidFill>
                </a:rPr>
                <a:t>BLOCK 2</a:t>
              </a:r>
            </a:p>
          </p:txBody>
        </p:sp>
      </p:grpSp>
      <p:grpSp>
        <p:nvGrpSpPr>
          <p:cNvPr id="4" name="Group 52"/>
          <p:cNvGrpSpPr>
            <a:grpSpLocks/>
          </p:cNvGrpSpPr>
          <p:nvPr/>
        </p:nvGrpSpPr>
        <p:grpSpPr bwMode="auto">
          <a:xfrm>
            <a:off x="549275" y="5340350"/>
            <a:ext cx="5992813" cy="1085850"/>
            <a:chOff x="346" y="3364"/>
            <a:chExt cx="3775" cy="684"/>
          </a:xfrm>
        </p:grpSpPr>
        <p:sp>
          <p:nvSpPr>
            <p:cNvPr id="62471" name="Rectangle 46"/>
            <p:cNvSpPr>
              <a:spLocks noChangeArrowheads="1"/>
            </p:cNvSpPr>
            <p:nvPr/>
          </p:nvSpPr>
          <p:spPr bwMode="auto">
            <a:xfrm>
              <a:off x="1635" y="3375"/>
              <a:ext cx="2486" cy="673"/>
            </a:xfrm>
            <a:prstGeom prst="rect">
              <a:avLst/>
            </a:prstGeom>
            <a:noFill/>
            <a:ln w="76200">
              <a:solidFill>
                <a:srgbClr val="CC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spcAft>
                  <a:spcPct val="0"/>
                </a:spcAft>
                <a:buClrTx/>
                <a:buFontTx/>
                <a:buNone/>
              </a:pPr>
              <a:endParaRPr lang="en-US" altLang="en-US" sz="1800"/>
            </a:p>
          </p:txBody>
        </p:sp>
        <p:sp>
          <p:nvSpPr>
            <p:cNvPr id="62472" name="Text Box 49"/>
            <p:cNvSpPr txBox="1">
              <a:spLocks noChangeArrowheads="1"/>
            </p:cNvSpPr>
            <p:nvPr/>
          </p:nvSpPr>
          <p:spPr bwMode="auto">
            <a:xfrm>
              <a:off x="346" y="3364"/>
              <a:ext cx="1152"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rIns="2743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1600" b="1">
                  <a:solidFill>
                    <a:srgbClr val="990000"/>
                  </a:solidFill>
                </a:rPr>
                <a:t>BLOCK 3</a:t>
              </a:r>
            </a:p>
          </p:txBody>
        </p:sp>
      </p:grpSp>
    </p:spTree>
    <p:extLst>
      <p:ext uri="{BB962C8B-B14F-4D97-AF65-F5344CB8AC3E}">
        <p14:creationId xmlns:p14="http://schemas.microsoft.com/office/powerpoint/2010/main" val="4203266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Diagnostically </a:t>
            </a:r>
            <a:r>
              <a:rPr lang="en-US" dirty="0" smtClean="0"/>
              <a:t>Planned Lessons</a:t>
            </a:r>
            <a:endParaRPr lang="en-US" dirty="0"/>
          </a:p>
        </p:txBody>
      </p:sp>
      <p:pic>
        <p:nvPicPr>
          <p:cNvPr id="3" name="Picture 2"/>
          <p:cNvPicPr>
            <a:picLocks noChangeAspect="1"/>
          </p:cNvPicPr>
          <p:nvPr/>
        </p:nvPicPr>
        <p:blipFill>
          <a:blip r:embed="rId3"/>
          <a:stretch>
            <a:fillRect/>
          </a:stretch>
        </p:blipFill>
        <p:spPr>
          <a:xfrm>
            <a:off x="2559843" y="1219200"/>
            <a:ext cx="4024313" cy="5262563"/>
          </a:xfrm>
          <a:prstGeom prst="rect">
            <a:avLst/>
          </a:prstGeom>
        </p:spPr>
      </p:pic>
    </p:spTree>
    <p:extLst>
      <p:ext uri="{BB962C8B-B14F-4D97-AF65-F5344CB8AC3E}">
        <p14:creationId xmlns:p14="http://schemas.microsoft.com/office/powerpoint/2010/main" val="1586198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10"/>
          <p:cNvSpPr>
            <a:spLocks noGrp="1" noChangeArrowheads="1"/>
          </p:cNvSpPr>
          <p:nvPr>
            <p:ph type="title"/>
          </p:nvPr>
        </p:nvSpPr>
        <p:spPr/>
        <p:txBody>
          <a:bodyPr/>
          <a:lstStyle/>
          <a:p>
            <a:r>
              <a:rPr lang="en-US" dirty="0" smtClean="0"/>
              <a:t>Multisensory: Visual-Auditory-Kinesthetic-Tactile</a:t>
            </a:r>
          </a:p>
        </p:txBody>
      </p:sp>
      <p:sp>
        <p:nvSpPr>
          <p:cNvPr id="48131" name="Rectangle 11"/>
          <p:cNvSpPr>
            <a:spLocks noGrp="1" noChangeArrowheads="1"/>
          </p:cNvSpPr>
          <p:nvPr>
            <p:ph sz="half" idx="1"/>
          </p:nvPr>
        </p:nvSpPr>
        <p:spPr>
          <a:xfrm>
            <a:off x="1676400" y="1399525"/>
            <a:ext cx="8072437" cy="2111375"/>
          </a:xfrm>
        </p:spPr>
        <p:txBody>
          <a:bodyPr/>
          <a:lstStyle/>
          <a:p>
            <a:r>
              <a:rPr lang="en-US" sz="2000" dirty="0" smtClean="0"/>
              <a:t>Card and Tile Manipulation</a:t>
            </a:r>
          </a:p>
          <a:p>
            <a:r>
              <a:rPr lang="en-US" sz="2000" dirty="0" smtClean="0"/>
              <a:t>Tapping </a:t>
            </a:r>
            <a:r>
              <a:rPr lang="en-US" sz="2000" dirty="0"/>
              <a:t>(</a:t>
            </a:r>
            <a:r>
              <a:rPr lang="en-US" sz="2000" dirty="0" smtClean="0"/>
              <a:t>phoneme segmentation and blending) </a:t>
            </a:r>
          </a:p>
          <a:p>
            <a:r>
              <a:rPr lang="en-US" sz="2000" dirty="0" smtClean="0"/>
              <a:t>See – Say – Write</a:t>
            </a:r>
          </a:p>
          <a:p>
            <a:r>
              <a:rPr lang="en-US" sz="2000" dirty="0" smtClean="0"/>
              <a:t>Scooping for phrasing/prosody</a:t>
            </a:r>
          </a:p>
          <a:p>
            <a:r>
              <a:rPr lang="en-US" sz="2000" dirty="0" smtClean="0"/>
              <a:t>Tracing and Skywriting</a:t>
            </a:r>
          </a:p>
        </p:txBody>
      </p:sp>
      <p:pic>
        <p:nvPicPr>
          <p:cNvPr id="5" name="Picture 4"/>
          <p:cNvPicPr>
            <a:picLocks noChangeAspect="1"/>
          </p:cNvPicPr>
          <p:nvPr/>
        </p:nvPicPr>
        <p:blipFill>
          <a:blip r:embed="rId4"/>
          <a:stretch>
            <a:fillRect/>
          </a:stretch>
        </p:blipFill>
        <p:spPr>
          <a:xfrm>
            <a:off x="4876800" y="3908771"/>
            <a:ext cx="2438400" cy="2562914"/>
          </a:xfrm>
          <a:prstGeom prst="rect">
            <a:avLst/>
          </a:prstGeom>
        </p:spPr>
      </p:pic>
      <p:pic>
        <p:nvPicPr>
          <p:cNvPr id="6" name="Picture 5"/>
          <p:cNvPicPr>
            <a:picLocks noChangeAspect="1"/>
          </p:cNvPicPr>
          <p:nvPr/>
        </p:nvPicPr>
        <p:blipFill>
          <a:blip r:embed="rId5"/>
          <a:stretch>
            <a:fillRect/>
          </a:stretch>
        </p:blipFill>
        <p:spPr>
          <a:xfrm>
            <a:off x="1524000" y="3908771"/>
            <a:ext cx="2269070" cy="2577411"/>
          </a:xfrm>
          <a:prstGeom prst="rect">
            <a:avLst/>
          </a:prstGeom>
        </p:spPr>
      </p:pic>
    </p:spTree>
    <p:custDataLst>
      <p:tags r:id="rId1"/>
    </p:custDataLst>
    <p:extLst>
      <p:ext uri="{BB962C8B-B14F-4D97-AF65-F5344CB8AC3E}">
        <p14:creationId xmlns:p14="http://schemas.microsoft.com/office/powerpoint/2010/main" val="228150440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title"/>
          </p:nvPr>
        </p:nvSpPr>
        <p:spPr/>
        <p:txBody>
          <a:bodyPr/>
          <a:lstStyle/>
          <a:p>
            <a:pPr eaLnBrk="1" hangingPunct="1"/>
            <a:r>
              <a:rPr lang="en-US" dirty="0" smtClean="0"/>
              <a:t>Metacognition</a:t>
            </a:r>
          </a:p>
        </p:txBody>
      </p:sp>
      <p:sp>
        <p:nvSpPr>
          <p:cNvPr id="59395" name="Content Placeholder 4"/>
          <p:cNvSpPr>
            <a:spLocks noGrp="1"/>
          </p:cNvSpPr>
          <p:nvPr>
            <p:ph idx="1"/>
          </p:nvPr>
        </p:nvSpPr>
        <p:spPr>
          <a:xfrm>
            <a:off x="385763" y="1676399"/>
            <a:ext cx="3586881" cy="4419601"/>
          </a:xfrm>
        </p:spPr>
        <p:txBody>
          <a:bodyPr/>
          <a:lstStyle/>
          <a:p>
            <a:pPr eaLnBrk="1" hangingPunct="1"/>
            <a:r>
              <a:rPr lang="en-US" dirty="0" smtClean="0"/>
              <a:t>Students learn how to decode and spell words</a:t>
            </a:r>
          </a:p>
          <a:p>
            <a:pPr eaLnBrk="1" hangingPunct="1"/>
            <a:r>
              <a:rPr lang="en-US" dirty="0" smtClean="0"/>
              <a:t>They verbalize what they do in order to succeed  </a:t>
            </a:r>
          </a:p>
          <a:p>
            <a:pPr eaLnBrk="1" hangingPunct="1"/>
            <a:r>
              <a:rPr lang="en-US" dirty="0" smtClean="0"/>
              <a:t>“Know what they know” and how to apply it</a:t>
            </a:r>
          </a:p>
        </p:txBody>
      </p:sp>
      <p:sp>
        <p:nvSpPr>
          <p:cNvPr id="2" name="TextBox 1"/>
          <p:cNvSpPr txBox="1"/>
          <p:nvPr/>
        </p:nvSpPr>
        <p:spPr>
          <a:xfrm>
            <a:off x="3081046" y="1557665"/>
            <a:ext cx="2981907" cy="523220"/>
          </a:xfrm>
          <a:prstGeom prst="rect">
            <a:avLst/>
          </a:prstGeom>
          <a:noFill/>
        </p:spPr>
        <p:txBody>
          <a:bodyPr wrap="none" rtlCol="0">
            <a:spAutoFit/>
          </a:bodyPr>
          <a:lstStyle/>
          <a:p>
            <a:r>
              <a:rPr lang="en-US" sz="2800" dirty="0" smtClean="0"/>
              <a:t>Knowing the Why</a:t>
            </a:r>
            <a:endParaRPr lang="en-US" sz="2800" dirty="0"/>
          </a:p>
        </p:txBody>
      </p:sp>
      <p:pic>
        <p:nvPicPr>
          <p:cNvPr id="3" name="Picture 2"/>
          <p:cNvPicPr>
            <a:picLocks noChangeAspect="1"/>
          </p:cNvPicPr>
          <p:nvPr/>
        </p:nvPicPr>
        <p:blipFill>
          <a:blip r:embed="rId4"/>
          <a:stretch>
            <a:fillRect/>
          </a:stretch>
        </p:blipFill>
        <p:spPr>
          <a:xfrm>
            <a:off x="4114800" y="2667000"/>
            <a:ext cx="4794860" cy="3048000"/>
          </a:xfrm>
          <a:prstGeom prst="rect">
            <a:avLst/>
          </a:prstGeom>
        </p:spPr>
      </p:pic>
    </p:spTree>
    <p:custDataLst>
      <p:tags r:id="rId1"/>
    </p:custDataLst>
    <p:extLst>
      <p:ext uri="{BB962C8B-B14F-4D97-AF65-F5344CB8AC3E}">
        <p14:creationId xmlns:p14="http://schemas.microsoft.com/office/powerpoint/2010/main" val="22803603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04800" y="1295400"/>
            <a:ext cx="8534400" cy="838200"/>
          </a:xfrm>
        </p:spPr>
        <p:txBody>
          <a:bodyPr/>
          <a:lstStyle/>
          <a:p>
            <a:pPr eaLnBrk="1" hangingPunct="1"/>
            <a:r>
              <a:rPr lang="en-US" altLang="en-US" sz="2000" b="1" smtClean="0">
                <a:solidFill>
                  <a:schemeClr val="tx2"/>
                </a:solidFill>
              </a:rPr>
              <a:t>Focus on Instruction for Students with Primary Decoding Deficit</a:t>
            </a:r>
          </a:p>
        </p:txBody>
      </p:sp>
      <p:sp>
        <p:nvSpPr>
          <p:cNvPr id="63491" name="Rectangle 3"/>
          <p:cNvSpPr>
            <a:spLocks noChangeArrowheads="1"/>
          </p:cNvSpPr>
          <p:nvPr/>
        </p:nvSpPr>
        <p:spPr bwMode="auto">
          <a:xfrm>
            <a:off x="6096000" y="2286000"/>
            <a:ext cx="2743200" cy="38862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274320" rIns="182880" bIns="274320"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75000"/>
              </a:lnSpc>
              <a:spcBef>
                <a:spcPct val="100000"/>
              </a:spcBef>
              <a:spcAft>
                <a:spcPct val="0"/>
              </a:spcAft>
              <a:buClr>
                <a:srgbClr val="1D528D"/>
              </a:buClr>
              <a:buFontTx/>
              <a:buNone/>
            </a:pPr>
            <a:r>
              <a:rPr lang="en-US" altLang="en-US" sz="2200" b="1" dirty="0">
                <a:solidFill>
                  <a:srgbClr val="FFFFFF"/>
                </a:solidFill>
              </a:rPr>
              <a:t>Vocabulary &amp;  Comprehension</a:t>
            </a:r>
          </a:p>
          <a:p>
            <a:pPr>
              <a:lnSpc>
                <a:spcPct val="75000"/>
              </a:lnSpc>
              <a:spcBef>
                <a:spcPct val="100000"/>
              </a:spcBef>
              <a:spcAft>
                <a:spcPct val="0"/>
              </a:spcAft>
              <a:buClr>
                <a:srgbClr val="1D528D"/>
              </a:buClr>
              <a:buFontTx/>
              <a:buNone/>
            </a:pPr>
            <a:r>
              <a:rPr lang="en-US" altLang="en-US" sz="1800" dirty="0">
                <a:solidFill>
                  <a:srgbClr val="1D528D"/>
                </a:solidFill>
              </a:rPr>
              <a:t>Develop vocabulary and background knowledge and listening comprehension</a:t>
            </a:r>
          </a:p>
        </p:txBody>
      </p:sp>
      <p:sp>
        <p:nvSpPr>
          <p:cNvPr id="63492" name="Rectangle 4"/>
          <p:cNvSpPr>
            <a:spLocks noChangeArrowheads="1"/>
          </p:cNvSpPr>
          <p:nvPr/>
        </p:nvSpPr>
        <p:spPr bwMode="auto">
          <a:xfrm>
            <a:off x="304800" y="2286000"/>
            <a:ext cx="2743200" cy="38862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274320" rIns="182880" bIns="274320"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75000"/>
              </a:lnSpc>
              <a:spcBef>
                <a:spcPct val="100000"/>
              </a:spcBef>
              <a:spcAft>
                <a:spcPct val="0"/>
              </a:spcAft>
              <a:buClr>
                <a:srgbClr val="1D528D"/>
              </a:buClr>
              <a:buFontTx/>
              <a:buNone/>
            </a:pPr>
            <a:r>
              <a:rPr lang="en-US" altLang="en-US" sz="2200" b="1" dirty="0">
                <a:solidFill>
                  <a:srgbClr val="FFFFFF"/>
                </a:solidFill>
              </a:rPr>
              <a:t>Accuracy &amp; Automaticity: </a:t>
            </a:r>
            <a:r>
              <a:rPr lang="en-US" altLang="en-US" sz="2200" dirty="0">
                <a:solidFill>
                  <a:srgbClr val="FFFFFF"/>
                </a:solidFill>
              </a:rPr>
              <a:t>Phonemic Awareness &amp; Phonics</a:t>
            </a:r>
          </a:p>
          <a:p>
            <a:pPr>
              <a:lnSpc>
                <a:spcPct val="75000"/>
              </a:lnSpc>
              <a:spcBef>
                <a:spcPct val="100000"/>
              </a:spcBef>
              <a:spcAft>
                <a:spcPct val="0"/>
              </a:spcAft>
              <a:buClr>
                <a:srgbClr val="1D528D"/>
              </a:buClr>
              <a:buFontTx/>
              <a:buNone/>
            </a:pPr>
            <a:r>
              <a:rPr lang="en-US" altLang="en-US" sz="1800" dirty="0">
                <a:solidFill>
                  <a:srgbClr val="1D528D"/>
                </a:solidFill>
              </a:rPr>
              <a:t>Develop accurate and speedy word recognition</a:t>
            </a:r>
          </a:p>
        </p:txBody>
      </p:sp>
      <p:sp>
        <p:nvSpPr>
          <p:cNvPr id="63493" name="Rectangle 5"/>
          <p:cNvSpPr>
            <a:spLocks noChangeArrowheads="1"/>
          </p:cNvSpPr>
          <p:nvPr/>
        </p:nvSpPr>
        <p:spPr bwMode="auto">
          <a:xfrm>
            <a:off x="3200400" y="2286000"/>
            <a:ext cx="2743200" cy="38862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274320" rIns="182880" bIns="274320"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75000"/>
              </a:lnSpc>
              <a:spcBef>
                <a:spcPct val="100000"/>
              </a:spcBef>
              <a:spcAft>
                <a:spcPct val="0"/>
              </a:spcAft>
              <a:buClr>
                <a:srgbClr val="1D528D"/>
              </a:buClr>
              <a:buFontTx/>
              <a:buNone/>
            </a:pPr>
            <a:r>
              <a:rPr lang="en-US" altLang="en-US" sz="2200" b="1" dirty="0">
                <a:solidFill>
                  <a:srgbClr val="FFFFFF"/>
                </a:solidFill>
              </a:rPr>
              <a:t>Fluency</a:t>
            </a:r>
          </a:p>
          <a:p>
            <a:pPr>
              <a:lnSpc>
                <a:spcPct val="75000"/>
              </a:lnSpc>
              <a:spcBef>
                <a:spcPct val="100000"/>
              </a:spcBef>
              <a:spcAft>
                <a:spcPct val="0"/>
              </a:spcAft>
              <a:buClr>
                <a:srgbClr val="1D528D"/>
              </a:buClr>
              <a:buFontTx/>
              <a:buNone/>
            </a:pPr>
            <a:r>
              <a:rPr lang="en-US" altLang="en-US" sz="1800" dirty="0">
                <a:solidFill>
                  <a:srgbClr val="1D528D"/>
                </a:solidFill>
              </a:rPr>
              <a:t>Develop independent reading of connected text with ease, expression and meaning</a:t>
            </a:r>
          </a:p>
        </p:txBody>
      </p:sp>
      <p:sp>
        <p:nvSpPr>
          <p:cNvPr id="63494" name="Rectangle 6"/>
          <p:cNvSpPr>
            <a:spLocks noChangeArrowheads="1"/>
          </p:cNvSpPr>
          <p:nvPr/>
        </p:nvSpPr>
        <p:spPr bwMode="gray">
          <a:xfrm>
            <a:off x="76200" y="317500"/>
            <a:ext cx="89122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3200">
                <a:solidFill>
                  <a:srgbClr val="FFFFFF"/>
                </a:solidFill>
              </a:rPr>
              <a:t>WRS Instructional Goals</a:t>
            </a:r>
          </a:p>
        </p:txBody>
      </p:sp>
    </p:spTree>
    <p:extLst>
      <p:ext uri="{BB962C8B-B14F-4D97-AF65-F5344CB8AC3E}">
        <p14:creationId xmlns:p14="http://schemas.microsoft.com/office/powerpoint/2010/main" val="2212542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P spid="63492" grpId="0" animBg="1"/>
      <p:bldP spid="634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Word Study</a:t>
            </a:r>
            <a:endParaRPr lang="en-US" dirty="0"/>
          </a:p>
        </p:txBody>
      </p:sp>
      <p:sp>
        <p:nvSpPr>
          <p:cNvPr id="5" name="AutoShape 4"/>
          <p:cNvSpPr>
            <a:spLocks noChangeArrowheads="1"/>
          </p:cNvSpPr>
          <p:nvPr/>
        </p:nvSpPr>
        <p:spPr bwMode="auto">
          <a:xfrm>
            <a:off x="3667124" y="1914939"/>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dirty="0">
                <a:solidFill>
                  <a:schemeClr val="tx2"/>
                </a:solidFill>
                <a:latin typeface="Times New Roman" panose="02020603050405020304" pitchFamily="18" charset="0"/>
              </a:rPr>
              <a:t>c</a:t>
            </a:r>
          </a:p>
        </p:txBody>
      </p:sp>
      <p:sp>
        <p:nvSpPr>
          <p:cNvPr id="7" name="AutoShape 5"/>
          <p:cNvSpPr>
            <a:spLocks noChangeArrowheads="1"/>
          </p:cNvSpPr>
          <p:nvPr/>
        </p:nvSpPr>
        <p:spPr bwMode="auto">
          <a:xfrm>
            <a:off x="4321967" y="1905000"/>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dirty="0">
                <a:solidFill>
                  <a:schemeClr val="tx2"/>
                </a:solidFill>
                <a:latin typeface="Times New Roman" panose="02020603050405020304" pitchFamily="18" charset="0"/>
              </a:rPr>
              <a:t>a</a:t>
            </a:r>
          </a:p>
        </p:txBody>
      </p:sp>
      <p:sp>
        <p:nvSpPr>
          <p:cNvPr id="8" name="AutoShape 6"/>
          <p:cNvSpPr>
            <a:spLocks noChangeArrowheads="1"/>
          </p:cNvSpPr>
          <p:nvPr/>
        </p:nvSpPr>
        <p:spPr bwMode="auto">
          <a:xfrm>
            <a:off x="4970769" y="19050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800" dirty="0">
                <a:solidFill>
                  <a:schemeClr val="tx2"/>
                </a:solidFill>
                <a:latin typeface="Times New Roman" panose="02020603050405020304" pitchFamily="18" charset="0"/>
              </a:rPr>
              <a:t>p</a:t>
            </a:r>
          </a:p>
        </p:txBody>
      </p:sp>
      <p:sp>
        <p:nvSpPr>
          <p:cNvPr id="9" name="Text Box 8"/>
          <p:cNvSpPr txBox="1">
            <a:spLocks noChangeArrowheads="1"/>
          </p:cNvSpPr>
          <p:nvPr/>
        </p:nvSpPr>
        <p:spPr bwMode="auto">
          <a:xfrm>
            <a:off x="2697162" y="3283950"/>
            <a:ext cx="1828800" cy="639763"/>
          </a:xfrm>
          <a:prstGeom prst="rect">
            <a:avLst/>
          </a:prstGeom>
          <a:solidFill>
            <a:srgbClr val="FFFFFF"/>
          </a:solidFill>
          <a:ln w="9525">
            <a:solidFill>
              <a:srgbClr val="000000"/>
            </a:solidFill>
            <a:miter lim="800000"/>
            <a:headEnd/>
            <a:tailEnd/>
          </a:ln>
        </p:spPr>
        <p:txBody>
          <a:bodyPr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600" dirty="0">
                <a:solidFill>
                  <a:srgbClr val="000000"/>
                </a:solidFill>
              </a:rPr>
              <a:t>pre</a:t>
            </a:r>
          </a:p>
        </p:txBody>
      </p:sp>
      <p:sp>
        <p:nvSpPr>
          <p:cNvPr id="10" name="Text Box 9"/>
          <p:cNvSpPr txBox="1">
            <a:spLocks noChangeArrowheads="1"/>
          </p:cNvSpPr>
          <p:nvPr/>
        </p:nvSpPr>
        <p:spPr bwMode="auto">
          <a:xfrm>
            <a:off x="4674704" y="3283950"/>
            <a:ext cx="1828800" cy="639763"/>
          </a:xfrm>
          <a:prstGeom prst="rect">
            <a:avLst/>
          </a:prstGeom>
          <a:solidFill>
            <a:srgbClr val="FFFFFF"/>
          </a:solidFill>
          <a:ln w="9525">
            <a:solidFill>
              <a:srgbClr val="000000"/>
            </a:solidFill>
            <a:miter lim="800000"/>
            <a:headEnd/>
            <a:tailEnd/>
          </a:ln>
        </p:spPr>
        <p:txBody>
          <a:bodyPr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600" dirty="0">
                <a:solidFill>
                  <a:srgbClr val="000000"/>
                </a:solidFill>
              </a:rPr>
              <a:t>tend</a:t>
            </a:r>
          </a:p>
        </p:txBody>
      </p:sp>
      <p:sp>
        <p:nvSpPr>
          <p:cNvPr id="11" name="Text Box 7"/>
          <p:cNvSpPr txBox="1">
            <a:spLocks noChangeArrowheads="1"/>
          </p:cNvSpPr>
          <p:nvPr/>
        </p:nvSpPr>
        <p:spPr bwMode="auto">
          <a:xfrm>
            <a:off x="2697162" y="4602161"/>
            <a:ext cx="37496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400" b="1" dirty="0">
                <a:solidFill>
                  <a:srgbClr val="000000"/>
                </a:solidFill>
              </a:rPr>
              <a:t>beagle</a:t>
            </a:r>
          </a:p>
        </p:txBody>
      </p:sp>
      <p:sp>
        <p:nvSpPr>
          <p:cNvPr id="12" name="Arc 8"/>
          <p:cNvSpPr>
            <a:spLocks/>
          </p:cNvSpPr>
          <p:nvPr/>
        </p:nvSpPr>
        <p:spPr bwMode="auto">
          <a:xfrm flipV="1">
            <a:off x="3667124" y="5427660"/>
            <a:ext cx="904875" cy="228600"/>
          </a:xfrm>
          <a:custGeom>
            <a:avLst/>
            <a:gdLst>
              <a:gd name="T0" fmla="*/ 0 w 43194"/>
              <a:gd name="T1" fmla="*/ 2147483647 h 21600"/>
              <a:gd name="T2" fmla="*/ 2147483647 w 43194"/>
              <a:gd name="T3" fmla="*/ 2147483647 h 21600"/>
              <a:gd name="T4" fmla="*/ 2147483647 w 43194"/>
              <a:gd name="T5" fmla="*/ 2147483647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571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Arc 9"/>
          <p:cNvSpPr>
            <a:spLocks/>
          </p:cNvSpPr>
          <p:nvPr/>
        </p:nvSpPr>
        <p:spPr bwMode="auto">
          <a:xfrm flipV="1">
            <a:off x="4571999" y="5427660"/>
            <a:ext cx="900112" cy="187325"/>
          </a:xfrm>
          <a:custGeom>
            <a:avLst/>
            <a:gdLst>
              <a:gd name="T0" fmla="*/ 0 w 43194"/>
              <a:gd name="T1" fmla="*/ 2147483647 h 21600"/>
              <a:gd name="T2" fmla="*/ 2147483647 w 43194"/>
              <a:gd name="T3" fmla="*/ 2147483647 h 21600"/>
              <a:gd name="T4" fmla="*/ 2147483647 w 43194"/>
              <a:gd name="T5" fmla="*/ 2147483647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571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151287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
          <p:cNvSpPr>
            <a:spLocks noChangeArrowheads="1"/>
          </p:cNvSpPr>
          <p:nvPr/>
        </p:nvSpPr>
        <p:spPr bwMode="auto">
          <a:xfrm>
            <a:off x="495300" y="2743200"/>
            <a:ext cx="3543300" cy="3276600"/>
          </a:xfrm>
          <a:prstGeom prst="rect">
            <a:avLst/>
          </a:prstGeom>
          <a:solidFill>
            <a:schemeClr val="tx1"/>
          </a:solidFill>
          <a:ln w="9525" algn="ctr">
            <a:solidFill>
              <a:srgbClr val="000000"/>
            </a:solidFill>
            <a:round/>
            <a:headEnd/>
            <a:tailEnd/>
          </a:ln>
        </p:spPr>
        <p:txBody>
          <a:bodyPr wrap="none" anchor="ctr"/>
          <a:lstStyle/>
          <a:p>
            <a:endParaRPr lang="en-US" sz="3200" dirty="0" smtClean="0">
              <a:solidFill>
                <a:srgbClr val="000000"/>
              </a:solidFill>
              <a:latin typeface="Times New Roman" pitchFamily="18" charset="0"/>
            </a:endParaRPr>
          </a:p>
        </p:txBody>
      </p:sp>
      <p:sp>
        <p:nvSpPr>
          <p:cNvPr id="146435" name="Rectangle 18"/>
          <p:cNvSpPr>
            <a:spLocks noChangeArrowheads="1"/>
          </p:cNvSpPr>
          <p:nvPr/>
        </p:nvSpPr>
        <p:spPr bwMode="auto">
          <a:xfrm>
            <a:off x="5105400" y="2743200"/>
            <a:ext cx="3543300" cy="3276600"/>
          </a:xfrm>
          <a:prstGeom prst="rect">
            <a:avLst/>
          </a:prstGeom>
          <a:solidFill>
            <a:schemeClr val="tx1"/>
          </a:solidFill>
          <a:ln w="9525" algn="ctr">
            <a:solidFill>
              <a:srgbClr val="000000"/>
            </a:solidFill>
            <a:round/>
            <a:headEnd/>
            <a:tailEnd/>
          </a:ln>
        </p:spPr>
        <p:txBody>
          <a:bodyPr wrap="none" anchor="ctr"/>
          <a:lstStyle/>
          <a:p>
            <a:endParaRPr lang="en-US" sz="3200" dirty="0" smtClean="0">
              <a:solidFill>
                <a:srgbClr val="000000"/>
              </a:solidFill>
              <a:latin typeface="Times New Roman" pitchFamily="18" charset="0"/>
            </a:endParaRPr>
          </a:p>
        </p:txBody>
      </p:sp>
      <p:sp>
        <p:nvSpPr>
          <p:cNvPr id="146436" name="Rectangle 2"/>
          <p:cNvSpPr>
            <a:spLocks noGrp="1" noChangeArrowheads="1"/>
          </p:cNvSpPr>
          <p:nvPr>
            <p:ph type="title" idx="4294967295"/>
          </p:nvPr>
        </p:nvSpPr>
        <p:spPr>
          <a:xfrm>
            <a:off x="114300" y="317500"/>
            <a:ext cx="9029700" cy="654050"/>
          </a:xfrm>
        </p:spPr>
        <p:txBody>
          <a:bodyPr/>
          <a:lstStyle/>
          <a:p>
            <a:r>
              <a:rPr lang="en-US" dirty="0" smtClean="0"/>
              <a:t>Word Study</a:t>
            </a:r>
          </a:p>
        </p:txBody>
      </p:sp>
      <p:sp>
        <p:nvSpPr>
          <p:cNvPr id="1036295" name="Rectangle 7"/>
          <p:cNvSpPr>
            <a:spLocks noChangeArrowheads="1"/>
          </p:cNvSpPr>
          <p:nvPr/>
        </p:nvSpPr>
        <p:spPr bwMode="auto">
          <a:xfrm>
            <a:off x="514350" y="3810000"/>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dirty="0">
                <a:solidFill>
                  <a:srgbClr val="000000"/>
                </a:solidFill>
              </a:rPr>
              <a:t>lash</a:t>
            </a:r>
          </a:p>
        </p:txBody>
      </p:sp>
      <p:sp>
        <p:nvSpPr>
          <p:cNvPr id="1036296" name="Rectangle 8"/>
          <p:cNvSpPr>
            <a:spLocks noChangeArrowheads="1"/>
          </p:cNvSpPr>
          <p:nvPr/>
        </p:nvSpPr>
        <p:spPr bwMode="auto">
          <a:xfrm>
            <a:off x="514350" y="4495800"/>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dirty="0">
                <a:solidFill>
                  <a:srgbClr val="000000"/>
                </a:solidFill>
              </a:rPr>
              <a:t>slash</a:t>
            </a:r>
          </a:p>
        </p:txBody>
      </p:sp>
      <p:sp>
        <p:nvSpPr>
          <p:cNvPr id="1036297" name="Rectangle 9"/>
          <p:cNvSpPr>
            <a:spLocks noChangeArrowheads="1"/>
          </p:cNvSpPr>
          <p:nvPr/>
        </p:nvSpPr>
        <p:spPr bwMode="auto">
          <a:xfrm>
            <a:off x="514350" y="5181600"/>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dirty="0">
                <a:solidFill>
                  <a:srgbClr val="000000"/>
                </a:solidFill>
              </a:rPr>
              <a:t>mascot</a:t>
            </a:r>
          </a:p>
        </p:txBody>
      </p:sp>
      <p:sp>
        <p:nvSpPr>
          <p:cNvPr id="1036298" name="Rectangle 10"/>
          <p:cNvSpPr>
            <a:spLocks noChangeArrowheads="1"/>
          </p:cNvSpPr>
          <p:nvPr/>
        </p:nvSpPr>
        <p:spPr bwMode="auto">
          <a:xfrm>
            <a:off x="5124450" y="3810000"/>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i="1" dirty="0">
                <a:solidFill>
                  <a:srgbClr val="000000"/>
                </a:solidFill>
              </a:rPr>
              <a:t>what</a:t>
            </a:r>
          </a:p>
        </p:txBody>
      </p:sp>
      <p:sp>
        <p:nvSpPr>
          <p:cNvPr id="1036299" name="Rectangle 11"/>
          <p:cNvSpPr>
            <a:spLocks noChangeArrowheads="1"/>
          </p:cNvSpPr>
          <p:nvPr/>
        </p:nvSpPr>
        <p:spPr bwMode="auto">
          <a:xfrm>
            <a:off x="5124450" y="4495800"/>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i="1" dirty="0">
                <a:solidFill>
                  <a:srgbClr val="000000"/>
                </a:solidFill>
              </a:rPr>
              <a:t>was</a:t>
            </a:r>
          </a:p>
        </p:txBody>
      </p:sp>
      <p:sp>
        <p:nvSpPr>
          <p:cNvPr id="1036300" name="Rectangle 12"/>
          <p:cNvSpPr>
            <a:spLocks noChangeArrowheads="1"/>
          </p:cNvSpPr>
          <p:nvPr/>
        </p:nvSpPr>
        <p:spPr bwMode="auto">
          <a:xfrm>
            <a:off x="5124450" y="5253038"/>
            <a:ext cx="3505200" cy="609600"/>
          </a:xfrm>
          <a:prstGeom prst="rect">
            <a:avLst/>
          </a:prstGeom>
          <a:solidFill>
            <a:schemeClr val="bg1"/>
          </a:solidFill>
          <a:ln w="12700">
            <a:solidFill>
              <a:schemeClr val="tx1"/>
            </a:solidFill>
            <a:miter lim="800000"/>
            <a:headEnd type="none" w="sm" len="sm"/>
            <a:tailEnd type="none" w="sm" len="sm"/>
          </a:ln>
        </p:spPr>
        <p:txBody>
          <a:bodyPr anchor="ctr"/>
          <a:lstStyle/>
          <a:p>
            <a:pPr>
              <a:buFont typeface="Wingdings" pitchFamily="2" charset="2"/>
              <a:buNone/>
              <a:defRPr/>
            </a:pPr>
            <a:r>
              <a:rPr lang="en-US" sz="2400" dirty="0">
                <a:solidFill>
                  <a:srgbClr val="000000"/>
                </a:solidFill>
              </a:rPr>
              <a:t>her</a:t>
            </a:r>
          </a:p>
        </p:txBody>
      </p:sp>
      <p:sp>
        <p:nvSpPr>
          <p:cNvPr id="34827" name="Rectangle 13"/>
          <p:cNvSpPr>
            <a:spLocks noChangeArrowheads="1"/>
          </p:cNvSpPr>
          <p:nvPr/>
        </p:nvSpPr>
        <p:spPr bwMode="auto">
          <a:xfrm>
            <a:off x="914400" y="1295400"/>
            <a:ext cx="7315200" cy="938213"/>
          </a:xfrm>
          <a:prstGeom prst="rect">
            <a:avLst/>
          </a:prstGeom>
          <a:solidFill>
            <a:schemeClr val="tx1"/>
          </a:solidFill>
          <a:ln w="57150">
            <a:noFill/>
            <a:miter lim="800000"/>
            <a:headEnd type="none" w="sm" len="sm"/>
            <a:tailEnd type="none" w="sm" len="sm"/>
          </a:ln>
        </p:spPr>
        <p:txBody>
          <a:bodyPr anchor="ctr"/>
          <a:lstStyle/>
          <a:p>
            <a:pPr>
              <a:buFont typeface="Wingdings" pitchFamily="2" charset="2"/>
              <a:buNone/>
              <a:defRPr/>
            </a:pPr>
            <a:r>
              <a:rPr lang="en-US" sz="3200" b="1" dirty="0">
                <a:solidFill>
                  <a:srgbClr val="FFFFFF"/>
                </a:solidFill>
              </a:rPr>
              <a:t>Two Types of Words</a:t>
            </a:r>
          </a:p>
        </p:txBody>
      </p:sp>
      <p:cxnSp>
        <p:nvCxnSpPr>
          <p:cNvPr id="146444" name="Elbow Connector 22"/>
          <p:cNvCxnSpPr>
            <a:cxnSpLocks noChangeShapeType="1"/>
            <a:stCxn id="34827" idx="2"/>
            <a:endCxn id="146434" idx="0"/>
          </p:cNvCxnSpPr>
          <p:nvPr/>
        </p:nvCxnSpPr>
        <p:spPr bwMode="auto">
          <a:xfrm rot="5400000">
            <a:off x="3164681" y="1335882"/>
            <a:ext cx="509587" cy="2305050"/>
          </a:xfrm>
          <a:prstGeom prst="bentConnector3">
            <a:avLst>
              <a:gd name="adj1" fmla="val 50000"/>
            </a:avLst>
          </a:prstGeom>
          <a:noFill/>
          <a:ln w="50800" algn="ctr">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146445" name="Elbow Connector 24"/>
          <p:cNvCxnSpPr>
            <a:cxnSpLocks noChangeShapeType="1"/>
            <a:stCxn id="34827" idx="2"/>
            <a:endCxn id="146435" idx="0"/>
          </p:cNvCxnSpPr>
          <p:nvPr/>
        </p:nvCxnSpPr>
        <p:spPr bwMode="auto">
          <a:xfrm rot="16200000" flipH="1">
            <a:off x="5469731" y="1335882"/>
            <a:ext cx="509587" cy="2305050"/>
          </a:xfrm>
          <a:prstGeom prst="bentConnector3">
            <a:avLst>
              <a:gd name="adj1" fmla="val 50000"/>
            </a:avLst>
          </a:prstGeom>
          <a:noFill/>
          <a:ln w="50800" algn="ctr">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146446" name="TextBox 25"/>
          <p:cNvSpPr txBox="1">
            <a:spLocks noChangeArrowheads="1"/>
          </p:cNvSpPr>
          <p:nvPr/>
        </p:nvSpPr>
        <p:spPr bwMode="auto">
          <a:xfrm>
            <a:off x="571500" y="2819400"/>
            <a:ext cx="3390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Times New Roman" pitchFamily="18" charset="0"/>
              </a:defRPr>
            </a:lvl1pPr>
            <a:lvl2pPr marL="742950" indent="-285750" eaLnBrk="0" hangingPunct="0">
              <a:defRPr sz="3200">
                <a:solidFill>
                  <a:srgbClr val="000000"/>
                </a:solidFill>
                <a:latin typeface="Times New Roman" pitchFamily="18" charset="0"/>
              </a:defRPr>
            </a:lvl2pPr>
            <a:lvl3pPr marL="1143000" indent="-228600" eaLnBrk="0" hangingPunct="0">
              <a:defRPr sz="3200">
                <a:solidFill>
                  <a:srgbClr val="000000"/>
                </a:solidFill>
                <a:latin typeface="Times New Roman" pitchFamily="18" charset="0"/>
              </a:defRPr>
            </a:lvl3pPr>
            <a:lvl4pPr marL="1600200" indent="-228600" eaLnBrk="0" hangingPunct="0">
              <a:defRPr sz="3200">
                <a:solidFill>
                  <a:srgbClr val="000000"/>
                </a:solidFill>
                <a:latin typeface="Times New Roman" pitchFamily="18" charset="0"/>
              </a:defRPr>
            </a:lvl4pPr>
            <a:lvl5pPr marL="2057400" indent="-228600" eaLnBrk="0" hangingPunct="0">
              <a:defRPr sz="3200">
                <a:solidFill>
                  <a:srgbClr val="000000"/>
                </a:solidFill>
                <a:latin typeface="Times New Roman" pitchFamily="18" charset="0"/>
              </a:defRPr>
            </a:lvl5pPr>
            <a:lvl6pPr marL="2514600" indent="-228600" eaLnBrk="0" fontAlgn="base" hangingPunct="0">
              <a:spcBef>
                <a:spcPct val="0"/>
              </a:spcBef>
              <a:spcAft>
                <a:spcPct val="0"/>
              </a:spcAft>
              <a:defRPr sz="3200">
                <a:solidFill>
                  <a:srgbClr val="000000"/>
                </a:solidFill>
                <a:latin typeface="Times New Roman" pitchFamily="18" charset="0"/>
              </a:defRPr>
            </a:lvl6pPr>
            <a:lvl7pPr marL="2971800" indent="-228600" eaLnBrk="0" fontAlgn="base" hangingPunct="0">
              <a:spcBef>
                <a:spcPct val="0"/>
              </a:spcBef>
              <a:spcAft>
                <a:spcPct val="0"/>
              </a:spcAft>
              <a:defRPr sz="3200">
                <a:solidFill>
                  <a:srgbClr val="000000"/>
                </a:solidFill>
                <a:latin typeface="Times New Roman" pitchFamily="18" charset="0"/>
              </a:defRPr>
            </a:lvl7pPr>
            <a:lvl8pPr marL="3429000" indent="-228600" eaLnBrk="0" fontAlgn="base" hangingPunct="0">
              <a:spcBef>
                <a:spcPct val="0"/>
              </a:spcBef>
              <a:spcAft>
                <a:spcPct val="0"/>
              </a:spcAft>
              <a:defRPr sz="3200">
                <a:solidFill>
                  <a:srgbClr val="000000"/>
                </a:solidFill>
                <a:latin typeface="Times New Roman" pitchFamily="18" charset="0"/>
              </a:defRPr>
            </a:lvl8pPr>
            <a:lvl9pPr marL="3886200" indent="-228600" eaLnBrk="0" fontAlgn="base" hangingPunct="0">
              <a:spcBef>
                <a:spcPct val="0"/>
              </a:spcBef>
              <a:spcAft>
                <a:spcPct val="0"/>
              </a:spcAft>
              <a:defRPr sz="3200">
                <a:solidFill>
                  <a:srgbClr val="000000"/>
                </a:solidFill>
                <a:latin typeface="Times New Roman" pitchFamily="18" charset="0"/>
              </a:defRPr>
            </a:lvl9pPr>
          </a:lstStyle>
          <a:p>
            <a:pPr eaLnBrk="1" hangingPunct="1"/>
            <a:r>
              <a:rPr lang="en-US" sz="2400" dirty="0" smtClean="0">
                <a:solidFill>
                  <a:srgbClr val="FFFFFF"/>
                </a:solidFill>
                <a:latin typeface="Arial"/>
              </a:rPr>
              <a:t>Phonetically Regular (Controlled)</a:t>
            </a:r>
          </a:p>
        </p:txBody>
      </p:sp>
      <p:sp>
        <p:nvSpPr>
          <p:cNvPr id="146447" name="Rectangle 26"/>
          <p:cNvSpPr>
            <a:spLocks noChangeArrowheads="1"/>
          </p:cNvSpPr>
          <p:nvPr/>
        </p:nvSpPr>
        <p:spPr bwMode="auto">
          <a:xfrm>
            <a:off x="5105400" y="2743200"/>
            <a:ext cx="3543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dirty="0" smtClean="0">
                <a:solidFill>
                  <a:srgbClr val="FFFFFF"/>
                </a:solidFill>
              </a:rPr>
              <a:t>High Frequency Words (includes </a:t>
            </a:r>
            <a:r>
              <a:rPr lang="en-US" sz="2400" i="1" dirty="0" smtClean="0">
                <a:solidFill>
                  <a:srgbClr val="FFFFFF"/>
                </a:solidFill>
              </a:rPr>
              <a:t>irregular</a:t>
            </a:r>
            <a:r>
              <a:rPr lang="en-US" sz="2400" dirty="0" smtClean="0">
                <a:solidFill>
                  <a:srgbClr val="FFFFFF"/>
                </a:solidFill>
              </a:rPr>
              <a:t>)</a:t>
            </a:r>
            <a:endParaRPr lang="en-US" sz="2800" dirty="0" smtClean="0">
              <a:solidFill>
                <a:srgbClr val="FFFFFF"/>
              </a:solidFill>
            </a:endParaRPr>
          </a:p>
        </p:txBody>
      </p:sp>
    </p:spTree>
    <p:custDataLst>
      <p:tags r:id="rId1"/>
    </p:custDataLst>
    <p:extLst>
      <p:ext uri="{BB962C8B-B14F-4D97-AF65-F5344CB8AC3E}">
        <p14:creationId xmlns:p14="http://schemas.microsoft.com/office/powerpoint/2010/main" val="545770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6200" y="317500"/>
            <a:ext cx="8912225" cy="654050"/>
          </a:xfrm>
        </p:spPr>
        <p:txBody>
          <a:bodyPr/>
          <a:lstStyle/>
          <a:p>
            <a:r>
              <a:rPr lang="en-US" dirty="0" smtClean="0"/>
              <a:t>Phonetically Regular Word Study</a:t>
            </a:r>
          </a:p>
        </p:txBody>
      </p:sp>
      <p:sp>
        <p:nvSpPr>
          <p:cNvPr id="39939" name="Text Box 3"/>
          <p:cNvSpPr txBox="1">
            <a:spLocks noChangeArrowheads="1"/>
          </p:cNvSpPr>
          <p:nvPr/>
        </p:nvSpPr>
        <p:spPr bwMode="auto">
          <a:xfrm>
            <a:off x="533400" y="2133600"/>
            <a:ext cx="4038600" cy="457200"/>
          </a:xfrm>
          <a:prstGeom prst="rect">
            <a:avLst/>
          </a:prstGeom>
          <a:noFill/>
          <a:ln w="9525">
            <a:noFill/>
            <a:miter lim="800000"/>
            <a:headEnd/>
            <a:tailEnd/>
          </a:ln>
        </p:spPr>
        <p:txBody>
          <a:bodyPr lIns="0">
            <a:spAutoFit/>
          </a:bodyPr>
          <a:lstStyle/>
          <a:p>
            <a:pPr eaLnBrk="0" hangingPunct="0">
              <a:spcBef>
                <a:spcPct val="50000"/>
              </a:spcBef>
            </a:pPr>
            <a:r>
              <a:rPr lang="en-US" sz="2400" dirty="0">
                <a:solidFill>
                  <a:srgbClr val="1D528D"/>
                </a:solidFill>
              </a:rPr>
              <a:t>Sound/Symbol Relationships</a:t>
            </a:r>
          </a:p>
        </p:txBody>
      </p:sp>
      <p:sp>
        <p:nvSpPr>
          <p:cNvPr id="39940" name="Text Box 4"/>
          <p:cNvSpPr txBox="1">
            <a:spLocks noChangeArrowheads="1"/>
          </p:cNvSpPr>
          <p:nvPr/>
        </p:nvSpPr>
        <p:spPr bwMode="auto">
          <a:xfrm>
            <a:off x="533400" y="3086100"/>
            <a:ext cx="3744913" cy="457200"/>
          </a:xfrm>
          <a:prstGeom prst="rect">
            <a:avLst/>
          </a:prstGeom>
          <a:noFill/>
          <a:ln w="9525">
            <a:noFill/>
            <a:miter lim="800000"/>
            <a:headEnd/>
            <a:tailEnd/>
          </a:ln>
        </p:spPr>
        <p:txBody>
          <a:bodyPr lIns="0">
            <a:spAutoFit/>
          </a:bodyPr>
          <a:lstStyle/>
          <a:p>
            <a:pPr eaLnBrk="0" hangingPunct="0">
              <a:spcBef>
                <a:spcPct val="50000"/>
              </a:spcBef>
            </a:pPr>
            <a:r>
              <a:rPr lang="en-US" sz="2400" dirty="0">
                <a:solidFill>
                  <a:srgbClr val="1D528D"/>
                </a:solidFill>
              </a:rPr>
              <a:t>Blending &amp; Segmenting</a:t>
            </a:r>
          </a:p>
        </p:txBody>
      </p:sp>
      <p:sp>
        <p:nvSpPr>
          <p:cNvPr id="39941" name="Text Box 5"/>
          <p:cNvSpPr txBox="1">
            <a:spLocks noChangeArrowheads="1"/>
          </p:cNvSpPr>
          <p:nvPr/>
        </p:nvSpPr>
        <p:spPr bwMode="auto">
          <a:xfrm>
            <a:off x="533400" y="5029200"/>
            <a:ext cx="2959100" cy="457200"/>
          </a:xfrm>
          <a:prstGeom prst="rect">
            <a:avLst/>
          </a:prstGeom>
          <a:noFill/>
          <a:ln w="9525">
            <a:noFill/>
            <a:miter lim="800000"/>
            <a:headEnd/>
            <a:tailEnd/>
          </a:ln>
        </p:spPr>
        <p:txBody>
          <a:bodyPr lIns="0">
            <a:spAutoFit/>
          </a:bodyPr>
          <a:lstStyle/>
          <a:p>
            <a:pPr eaLnBrk="0" hangingPunct="0">
              <a:spcBef>
                <a:spcPct val="50000"/>
              </a:spcBef>
            </a:pPr>
            <a:r>
              <a:rPr lang="en-US" sz="2400" dirty="0">
                <a:solidFill>
                  <a:srgbClr val="1D528D"/>
                </a:solidFill>
              </a:rPr>
              <a:t>Word Parts</a:t>
            </a:r>
          </a:p>
        </p:txBody>
      </p:sp>
      <p:sp>
        <p:nvSpPr>
          <p:cNvPr id="39942" name="Text Box 6"/>
          <p:cNvSpPr txBox="1">
            <a:spLocks noChangeArrowheads="1"/>
          </p:cNvSpPr>
          <p:nvPr/>
        </p:nvSpPr>
        <p:spPr bwMode="auto">
          <a:xfrm>
            <a:off x="533400" y="4038600"/>
            <a:ext cx="2959100" cy="457200"/>
          </a:xfrm>
          <a:prstGeom prst="rect">
            <a:avLst/>
          </a:prstGeom>
          <a:noFill/>
          <a:ln w="9525">
            <a:noFill/>
            <a:miter lim="800000"/>
            <a:headEnd/>
            <a:tailEnd/>
          </a:ln>
        </p:spPr>
        <p:txBody>
          <a:bodyPr lIns="0">
            <a:spAutoFit/>
          </a:bodyPr>
          <a:lstStyle/>
          <a:p>
            <a:pPr eaLnBrk="0" hangingPunct="0">
              <a:spcBef>
                <a:spcPct val="50000"/>
              </a:spcBef>
            </a:pPr>
            <a:r>
              <a:rPr lang="en-US" sz="2400" dirty="0">
                <a:solidFill>
                  <a:srgbClr val="1D528D"/>
                </a:solidFill>
              </a:rPr>
              <a:t>Syllable Structure</a:t>
            </a:r>
          </a:p>
        </p:txBody>
      </p:sp>
      <p:sp>
        <p:nvSpPr>
          <p:cNvPr id="39943" name="Line 8"/>
          <p:cNvSpPr>
            <a:spLocks noChangeShapeType="1"/>
          </p:cNvSpPr>
          <p:nvPr/>
        </p:nvSpPr>
        <p:spPr bwMode="auto">
          <a:xfrm flipH="1">
            <a:off x="381000" y="5791200"/>
            <a:ext cx="8382000" cy="0"/>
          </a:xfrm>
          <a:prstGeom prst="line">
            <a:avLst/>
          </a:prstGeom>
          <a:noFill/>
          <a:ln w="9525">
            <a:solidFill>
              <a:schemeClr val="tx1"/>
            </a:solidFill>
            <a:round/>
            <a:headEnd/>
            <a:tailEnd/>
          </a:ln>
        </p:spPr>
        <p:txBody>
          <a:bodyPr/>
          <a:lstStyle/>
          <a:p>
            <a:endParaRPr lang="en-US" dirty="0">
              <a:solidFill>
                <a:srgbClr val="1D528D"/>
              </a:solidFill>
            </a:endParaRPr>
          </a:p>
        </p:txBody>
      </p:sp>
      <p:sp>
        <p:nvSpPr>
          <p:cNvPr id="39944" name="Line 9"/>
          <p:cNvSpPr>
            <a:spLocks noChangeShapeType="1"/>
          </p:cNvSpPr>
          <p:nvPr/>
        </p:nvSpPr>
        <p:spPr bwMode="auto">
          <a:xfrm flipH="1">
            <a:off x="381000" y="4800600"/>
            <a:ext cx="8382000" cy="0"/>
          </a:xfrm>
          <a:prstGeom prst="line">
            <a:avLst/>
          </a:prstGeom>
          <a:noFill/>
          <a:ln w="9525">
            <a:solidFill>
              <a:schemeClr val="tx1"/>
            </a:solidFill>
            <a:round/>
            <a:headEnd/>
            <a:tailEnd/>
          </a:ln>
        </p:spPr>
        <p:txBody>
          <a:bodyPr/>
          <a:lstStyle/>
          <a:p>
            <a:endParaRPr lang="en-US" dirty="0">
              <a:solidFill>
                <a:srgbClr val="1D528D"/>
              </a:solidFill>
            </a:endParaRPr>
          </a:p>
        </p:txBody>
      </p:sp>
      <p:sp>
        <p:nvSpPr>
          <p:cNvPr id="39945" name="Line 10"/>
          <p:cNvSpPr>
            <a:spLocks noChangeShapeType="1"/>
          </p:cNvSpPr>
          <p:nvPr/>
        </p:nvSpPr>
        <p:spPr bwMode="auto">
          <a:xfrm flipH="1">
            <a:off x="381000" y="3810000"/>
            <a:ext cx="8382000" cy="0"/>
          </a:xfrm>
          <a:prstGeom prst="line">
            <a:avLst/>
          </a:prstGeom>
          <a:noFill/>
          <a:ln w="9525">
            <a:solidFill>
              <a:schemeClr val="tx1"/>
            </a:solidFill>
            <a:round/>
            <a:headEnd/>
            <a:tailEnd/>
          </a:ln>
        </p:spPr>
        <p:txBody>
          <a:bodyPr/>
          <a:lstStyle/>
          <a:p>
            <a:endParaRPr lang="en-US" dirty="0">
              <a:solidFill>
                <a:srgbClr val="1D528D"/>
              </a:solidFill>
            </a:endParaRPr>
          </a:p>
        </p:txBody>
      </p:sp>
      <p:sp>
        <p:nvSpPr>
          <p:cNvPr id="39946" name="Line 11"/>
          <p:cNvSpPr>
            <a:spLocks noChangeShapeType="1"/>
          </p:cNvSpPr>
          <p:nvPr/>
        </p:nvSpPr>
        <p:spPr bwMode="auto">
          <a:xfrm flipH="1">
            <a:off x="381000" y="2819400"/>
            <a:ext cx="8382000" cy="0"/>
          </a:xfrm>
          <a:prstGeom prst="line">
            <a:avLst/>
          </a:prstGeom>
          <a:noFill/>
          <a:ln w="9525">
            <a:solidFill>
              <a:schemeClr val="tx1"/>
            </a:solidFill>
            <a:round/>
            <a:headEnd/>
            <a:tailEnd/>
          </a:ln>
        </p:spPr>
        <p:txBody>
          <a:bodyPr/>
          <a:lstStyle/>
          <a:p>
            <a:endParaRPr lang="en-US" dirty="0">
              <a:solidFill>
                <a:srgbClr val="1D528D"/>
              </a:solidFill>
            </a:endParaRPr>
          </a:p>
        </p:txBody>
      </p:sp>
      <p:sp>
        <p:nvSpPr>
          <p:cNvPr id="39947" name="AutoShape 12"/>
          <p:cNvSpPr>
            <a:spLocks noChangeArrowheads="1"/>
          </p:cNvSpPr>
          <p:nvPr/>
        </p:nvSpPr>
        <p:spPr bwMode="auto">
          <a:xfrm>
            <a:off x="5715000" y="29718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b</a:t>
            </a:r>
          </a:p>
        </p:txBody>
      </p:sp>
      <p:sp>
        <p:nvSpPr>
          <p:cNvPr id="39948" name="AutoShape 13"/>
          <p:cNvSpPr>
            <a:spLocks noChangeArrowheads="1"/>
          </p:cNvSpPr>
          <p:nvPr/>
        </p:nvSpPr>
        <p:spPr bwMode="auto">
          <a:xfrm>
            <a:off x="6324600" y="1981200"/>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a</a:t>
            </a:r>
          </a:p>
        </p:txBody>
      </p:sp>
      <p:sp>
        <p:nvSpPr>
          <p:cNvPr id="39949" name="Rectangle 14"/>
          <p:cNvSpPr>
            <a:spLocks noChangeArrowheads="1"/>
          </p:cNvSpPr>
          <p:nvPr/>
        </p:nvSpPr>
        <p:spPr bwMode="auto">
          <a:xfrm>
            <a:off x="5943600" y="4038600"/>
            <a:ext cx="1344613" cy="533400"/>
          </a:xfrm>
          <a:prstGeom prst="rect">
            <a:avLst/>
          </a:prstGeom>
          <a:solidFill>
            <a:schemeClr val="bg1"/>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tas</a:t>
            </a:r>
          </a:p>
        </p:txBody>
      </p:sp>
      <p:sp>
        <p:nvSpPr>
          <p:cNvPr id="39950" name="AutoShape 16"/>
          <p:cNvSpPr>
            <a:spLocks noChangeArrowheads="1"/>
          </p:cNvSpPr>
          <p:nvPr/>
        </p:nvSpPr>
        <p:spPr bwMode="auto">
          <a:xfrm>
            <a:off x="6324600" y="2971800"/>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a</a:t>
            </a:r>
          </a:p>
        </p:txBody>
      </p:sp>
      <p:sp>
        <p:nvSpPr>
          <p:cNvPr id="39951" name="AutoShape 17"/>
          <p:cNvSpPr>
            <a:spLocks noChangeArrowheads="1"/>
          </p:cNvSpPr>
          <p:nvPr/>
        </p:nvSpPr>
        <p:spPr bwMode="auto">
          <a:xfrm>
            <a:off x="6934200" y="29718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g</a:t>
            </a:r>
          </a:p>
        </p:txBody>
      </p:sp>
      <p:sp>
        <p:nvSpPr>
          <p:cNvPr id="39952" name="Rectangle 18"/>
          <p:cNvSpPr>
            <a:spLocks noChangeArrowheads="1"/>
          </p:cNvSpPr>
          <p:nvPr/>
        </p:nvSpPr>
        <p:spPr bwMode="auto">
          <a:xfrm>
            <a:off x="4495800" y="4038600"/>
            <a:ext cx="1344613" cy="533400"/>
          </a:xfrm>
          <a:prstGeom prst="rect">
            <a:avLst/>
          </a:prstGeom>
          <a:solidFill>
            <a:schemeClr val="bg1"/>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fan</a:t>
            </a:r>
          </a:p>
        </p:txBody>
      </p:sp>
      <p:sp>
        <p:nvSpPr>
          <p:cNvPr id="39953" name="Rectangle 19"/>
          <p:cNvSpPr>
            <a:spLocks noChangeArrowheads="1"/>
          </p:cNvSpPr>
          <p:nvPr/>
        </p:nvSpPr>
        <p:spPr bwMode="auto">
          <a:xfrm>
            <a:off x="7391400" y="4038600"/>
            <a:ext cx="1344613" cy="533400"/>
          </a:xfrm>
          <a:prstGeom prst="rect">
            <a:avLst/>
          </a:prstGeom>
          <a:solidFill>
            <a:schemeClr val="bg1"/>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tic</a:t>
            </a:r>
          </a:p>
        </p:txBody>
      </p:sp>
      <p:sp>
        <p:nvSpPr>
          <p:cNvPr id="39954" name="Rectangle 20"/>
          <p:cNvSpPr>
            <a:spLocks noChangeArrowheads="1"/>
          </p:cNvSpPr>
          <p:nvPr/>
        </p:nvSpPr>
        <p:spPr bwMode="auto">
          <a:xfrm>
            <a:off x="7391400" y="5029200"/>
            <a:ext cx="1344613" cy="533400"/>
          </a:xfrm>
          <a:prstGeom prst="rect">
            <a:avLst/>
          </a:prstGeom>
          <a:solidFill>
            <a:srgbClr val="FFFF66"/>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ful</a:t>
            </a:r>
          </a:p>
        </p:txBody>
      </p:sp>
      <p:sp>
        <p:nvSpPr>
          <p:cNvPr id="39955" name="Rectangle 21"/>
          <p:cNvSpPr>
            <a:spLocks noChangeArrowheads="1"/>
          </p:cNvSpPr>
          <p:nvPr/>
        </p:nvSpPr>
        <p:spPr bwMode="auto">
          <a:xfrm>
            <a:off x="5943600" y="5029200"/>
            <a:ext cx="1344613" cy="533400"/>
          </a:xfrm>
          <a:prstGeom prst="rect">
            <a:avLst/>
          </a:prstGeom>
          <a:solidFill>
            <a:schemeClr val="bg1"/>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gret</a:t>
            </a:r>
          </a:p>
        </p:txBody>
      </p:sp>
      <p:sp>
        <p:nvSpPr>
          <p:cNvPr id="39956" name="Rectangle 22"/>
          <p:cNvSpPr>
            <a:spLocks noChangeArrowheads="1"/>
          </p:cNvSpPr>
          <p:nvPr/>
        </p:nvSpPr>
        <p:spPr bwMode="auto">
          <a:xfrm>
            <a:off x="4495800" y="5029200"/>
            <a:ext cx="1344613" cy="533400"/>
          </a:xfrm>
          <a:prstGeom prst="rect">
            <a:avLst/>
          </a:prstGeom>
          <a:solidFill>
            <a:schemeClr val="bg1"/>
          </a:solidFill>
          <a:ln w="12700">
            <a:solidFill>
              <a:srgbClr val="000000"/>
            </a:solidFill>
            <a:miter lim="800000"/>
            <a:headEnd type="none" w="sm" len="sm"/>
            <a:tailEnd type="none" w="sm" len="sm"/>
          </a:ln>
        </p:spPr>
        <p:txBody>
          <a:bodyPr wrap="none" anchor="ctr" anchorCtr="1"/>
          <a:lstStyle/>
          <a:p>
            <a:pPr eaLnBrk="0" hangingPunct="0">
              <a:spcBef>
                <a:spcPct val="50000"/>
              </a:spcBef>
            </a:pPr>
            <a:r>
              <a:rPr lang="en-US" sz="2400" dirty="0">
                <a:solidFill>
                  <a:srgbClr val="000000"/>
                </a:solidFill>
              </a:rPr>
              <a:t>re</a:t>
            </a:r>
          </a:p>
        </p:txBody>
      </p:sp>
    </p:spTree>
    <p:custDataLst>
      <p:tags r:id="rId1"/>
    </p:custDataLst>
    <p:extLst>
      <p:ext uri="{BB962C8B-B14F-4D97-AF65-F5344CB8AC3E}">
        <p14:creationId xmlns:p14="http://schemas.microsoft.com/office/powerpoint/2010/main" val="2365406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 home page.PNG"/>
          <p:cNvPicPr>
            <a:picLocks noChangeAspect="1"/>
          </p:cNvPicPr>
          <p:nvPr/>
        </p:nvPicPr>
        <p:blipFill>
          <a:blip r:embed="rId2"/>
          <a:stretch>
            <a:fillRect/>
          </a:stretch>
        </p:blipFill>
        <p:spPr>
          <a:xfrm>
            <a:off x="4319132" y="1954491"/>
            <a:ext cx="4401006" cy="4239934"/>
          </a:xfrm>
          <a:prstGeom prst="rect">
            <a:avLst/>
          </a:prstGeom>
          <a:ln>
            <a:noFill/>
          </a:ln>
          <a:effectLst>
            <a:outerShdw blurRad="292100" dist="139700" dir="2700000" algn="tl" rotWithShape="0">
              <a:srgbClr val="333333">
                <a:alpha val="65000"/>
              </a:srgbClr>
            </a:outerShdw>
          </a:effectLst>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704" y="1548330"/>
            <a:ext cx="1540548" cy="4800600"/>
          </a:xfrm>
          <a:prstGeom prst="rect">
            <a:avLst/>
          </a:prstGeom>
        </p:spPr>
      </p:pic>
      <p:sp>
        <p:nvSpPr>
          <p:cNvPr id="6" name="Oval 5"/>
          <p:cNvSpPr/>
          <p:nvPr/>
        </p:nvSpPr>
        <p:spPr>
          <a:xfrm>
            <a:off x="718077" y="2663554"/>
            <a:ext cx="986504" cy="443879"/>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7" name="Oval 6"/>
          <p:cNvSpPr/>
          <p:nvPr/>
        </p:nvSpPr>
        <p:spPr>
          <a:xfrm>
            <a:off x="671704" y="3948630"/>
            <a:ext cx="1397553" cy="504072"/>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8" name="Picture 7"/>
          <p:cNvPicPr>
            <a:picLocks noChangeAspect="1"/>
          </p:cNvPicPr>
          <p:nvPr/>
        </p:nvPicPr>
        <p:blipFill>
          <a:blip r:embed="rId4"/>
          <a:stretch>
            <a:fillRect/>
          </a:stretch>
        </p:blipFill>
        <p:spPr>
          <a:xfrm>
            <a:off x="270211" y="224934"/>
            <a:ext cx="1533525" cy="899424"/>
          </a:xfrm>
          <a:prstGeom prst="rect">
            <a:avLst/>
          </a:prstGeom>
        </p:spPr>
      </p:pic>
      <p:sp>
        <p:nvSpPr>
          <p:cNvPr id="9" name="Title 1"/>
          <p:cNvSpPr>
            <a:spLocks noGrp="1"/>
          </p:cNvSpPr>
          <p:nvPr>
            <p:ph type="title"/>
          </p:nvPr>
        </p:nvSpPr>
        <p:spPr>
          <a:xfrm>
            <a:off x="1066800" y="291429"/>
            <a:ext cx="8832850" cy="654050"/>
          </a:xfrm>
        </p:spPr>
        <p:txBody>
          <a:bodyPr>
            <a:noAutofit/>
          </a:bodyPr>
          <a:lstStyle/>
          <a:p>
            <a:pPr algn="ctr"/>
            <a:r>
              <a:rPr lang="en-US" sz="5400" dirty="0" smtClean="0">
                <a:solidFill>
                  <a:schemeClr val="accent2"/>
                </a:solidFill>
                <a:latin typeface="Times New Roman" pitchFamily="18" charset="0"/>
                <a:cs typeface="Times New Roman" pitchFamily="18" charset="0"/>
              </a:rPr>
              <a:t>www.uurc.utah.edu</a:t>
            </a:r>
            <a:endParaRPr lang="en-US" sz="5400" dirty="0">
              <a:solidFill>
                <a:schemeClr val="accent2"/>
              </a:solidFill>
              <a:latin typeface="Times New Roman" pitchFamily="18" charset="0"/>
              <a:cs typeface="Times New Roman" pitchFamily="18" charset="0"/>
            </a:endParaRPr>
          </a:p>
        </p:txBody>
      </p:sp>
      <p:cxnSp>
        <p:nvCxnSpPr>
          <p:cNvPr id="10" name="Straight Arrow Connector 9"/>
          <p:cNvCxnSpPr/>
          <p:nvPr/>
        </p:nvCxnSpPr>
        <p:spPr>
          <a:xfrm flipH="1" flipV="1">
            <a:off x="2384629" y="2885494"/>
            <a:ext cx="1762125" cy="9525"/>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2873964" y="2361674"/>
            <a:ext cx="1120820" cy="369332"/>
          </a:xfrm>
          <a:prstGeom prst="rect">
            <a:avLst/>
          </a:prstGeom>
        </p:spPr>
        <p:txBody>
          <a:bodyPr wrap="none">
            <a:spAutoFit/>
          </a:bodyPr>
          <a:lstStyle/>
          <a:p>
            <a:r>
              <a:rPr lang="en-US" b="1" i="1" dirty="0">
                <a:solidFill>
                  <a:schemeClr val="tx2"/>
                </a:solidFill>
                <a:effectLst>
                  <a:outerShdw blurRad="38100" dist="38100" dir="2700000" algn="tl">
                    <a:srgbClr val="000000">
                      <a:alpha val="43137"/>
                    </a:srgbClr>
                  </a:outerShdw>
                </a:effectLst>
              </a:rPr>
              <a:t>Handout</a:t>
            </a:r>
            <a:endParaRPr lang="en-US" b="1" i="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47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7"/>
          <p:cNvSpPr>
            <a:spLocks noGrp="1"/>
          </p:cNvSpPr>
          <p:nvPr>
            <p:ph type="title"/>
          </p:nvPr>
        </p:nvSpPr>
        <p:spPr/>
        <p:txBody>
          <a:bodyPr/>
          <a:lstStyle/>
          <a:p>
            <a:r>
              <a:rPr lang="en-US" dirty="0"/>
              <a:t>Teach Sounds to Automaticity</a:t>
            </a:r>
            <a:endParaRPr lang="en-US" dirty="0" smtClean="0"/>
          </a:p>
        </p:txBody>
      </p:sp>
      <p:sp>
        <p:nvSpPr>
          <p:cNvPr id="98307" name="Content Placeholder 72"/>
          <p:cNvSpPr>
            <a:spLocks noGrp="1"/>
          </p:cNvSpPr>
          <p:nvPr>
            <p:ph sz="half" idx="1"/>
          </p:nvPr>
        </p:nvSpPr>
        <p:spPr>
          <a:xfrm>
            <a:off x="385763" y="1393825"/>
            <a:ext cx="4110037" cy="4800600"/>
          </a:xfrm>
        </p:spPr>
        <p:txBody>
          <a:bodyPr/>
          <a:lstStyle/>
          <a:p>
            <a:pPr marL="0" indent="0">
              <a:buNone/>
            </a:pPr>
            <a:r>
              <a:rPr lang="en-US" b="1" u="sng" dirty="0"/>
              <a:t>Sound </a:t>
            </a:r>
            <a:r>
              <a:rPr lang="en-US" b="1" u="sng" dirty="0" smtClean="0"/>
              <a:t>Mastery</a:t>
            </a:r>
          </a:p>
          <a:p>
            <a:pPr marL="0" indent="0">
              <a:buNone/>
            </a:pPr>
            <a:r>
              <a:rPr lang="en-US" dirty="0" smtClean="0"/>
              <a:t>1:1 letter sound correspondence most frequent sound of consonants, long and short vowel sounds</a:t>
            </a:r>
          </a:p>
          <a:p>
            <a:pPr lvl="1"/>
            <a:r>
              <a:rPr lang="en-US" dirty="0" smtClean="0"/>
              <a:t>-production of sound</a:t>
            </a:r>
          </a:p>
          <a:p>
            <a:pPr lvl="1"/>
            <a:r>
              <a:rPr lang="en-US" dirty="0" smtClean="0"/>
              <a:t>-association of grapheme to sound</a:t>
            </a:r>
          </a:p>
        </p:txBody>
      </p:sp>
      <p:grpSp>
        <p:nvGrpSpPr>
          <p:cNvPr id="32" name="Group 35"/>
          <p:cNvGrpSpPr>
            <a:grpSpLocks/>
          </p:cNvGrpSpPr>
          <p:nvPr/>
        </p:nvGrpSpPr>
        <p:grpSpPr bwMode="auto">
          <a:xfrm>
            <a:off x="4727103" y="2102644"/>
            <a:ext cx="3736975" cy="3382962"/>
            <a:chOff x="1228" y="1023"/>
            <a:chExt cx="2354" cy="2131"/>
          </a:xfrm>
        </p:grpSpPr>
        <p:sp>
          <p:nvSpPr>
            <p:cNvPr id="33" name="AutoShape 3"/>
            <p:cNvSpPr>
              <a:spLocks noChangeArrowheads="1"/>
            </p:cNvSpPr>
            <p:nvPr/>
          </p:nvSpPr>
          <p:spPr bwMode="auto">
            <a:xfrm>
              <a:off x="1582" y="1023"/>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b</a:t>
              </a:r>
            </a:p>
          </p:txBody>
        </p:sp>
        <p:sp>
          <p:nvSpPr>
            <p:cNvPr id="34" name="AutoShape 4"/>
            <p:cNvSpPr>
              <a:spLocks noChangeArrowheads="1"/>
            </p:cNvSpPr>
            <p:nvPr/>
          </p:nvSpPr>
          <p:spPr bwMode="auto">
            <a:xfrm>
              <a:off x="1228" y="1025"/>
              <a:ext cx="282" cy="390"/>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a</a:t>
              </a:r>
            </a:p>
          </p:txBody>
        </p:sp>
        <p:sp>
          <p:nvSpPr>
            <p:cNvPr id="35" name="AutoShape 5"/>
            <p:cNvSpPr>
              <a:spLocks noChangeArrowheads="1"/>
            </p:cNvSpPr>
            <p:nvPr/>
          </p:nvSpPr>
          <p:spPr bwMode="auto">
            <a:xfrm>
              <a:off x="1933" y="1026"/>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c</a:t>
              </a:r>
            </a:p>
          </p:txBody>
        </p:sp>
        <p:sp>
          <p:nvSpPr>
            <p:cNvPr id="36" name="AutoShape 6"/>
            <p:cNvSpPr>
              <a:spLocks noChangeArrowheads="1"/>
            </p:cNvSpPr>
            <p:nvPr/>
          </p:nvSpPr>
          <p:spPr bwMode="auto">
            <a:xfrm>
              <a:off x="2275" y="1026"/>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d</a:t>
              </a:r>
            </a:p>
          </p:txBody>
        </p:sp>
        <p:sp>
          <p:nvSpPr>
            <p:cNvPr id="37" name="AutoShape 7"/>
            <p:cNvSpPr>
              <a:spLocks noChangeArrowheads="1"/>
            </p:cNvSpPr>
            <p:nvPr/>
          </p:nvSpPr>
          <p:spPr bwMode="auto">
            <a:xfrm>
              <a:off x="1228" y="146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g</a:t>
              </a:r>
            </a:p>
          </p:txBody>
        </p:sp>
        <p:sp>
          <p:nvSpPr>
            <p:cNvPr id="38" name="AutoShape 8"/>
            <p:cNvSpPr>
              <a:spLocks noChangeArrowheads="1"/>
            </p:cNvSpPr>
            <p:nvPr/>
          </p:nvSpPr>
          <p:spPr bwMode="auto">
            <a:xfrm>
              <a:off x="2964" y="1026"/>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f</a:t>
              </a:r>
            </a:p>
          </p:txBody>
        </p:sp>
        <p:sp>
          <p:nvSpPr>
            <p:cNvPr id="39" name="AutoShape 9"/>
            <p:cNvSpPr>
              <a:spLocks noChangeArrowheads="1"/>
            </p:cNvSpPr>
            <p:nvPr/>
          </p:nvSpPr>
          <p:spPr bwMode="auto">
            <a:xfrm>
              <a:off x="2620" y="1026"/>
              <a:ext cx="282" cy="389"/>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e</a:t>
              </a:r>
            </a:p>
          </p:txBody>
        </p:sp>
        <p:sp>
          <p:nvSpPr>
            <p:cNvPr id="40" name="AutoShape 10"/>
            <p:cNvSpPr>
              <a:spLocks noChangeArrowheads="1"/>
            </p:cNvSpPr>
            <p:nvPr/>
          </p:nvSpPr>
          <p:spPr bwMode="auto">
            <a:xfrm>
              <a:off x="1582" y="146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h</a:t>
              </a:r>
            </a:p>
          </p:txBody>
        </p:sp>
        <p:sp>
          <p:nvSpPr>
            <p:cNvPr id="41" name="AutoShape 11"/>
            <p:cNvSpPr>
              <a:spLocks noChangeArrowheads="1"/>
            </p:cNvSpPr>
            <p:nvPr/>
          </p:nvSpPr>
          <p:spPr bwMode="auto">
            <a:xfrm>
              <a:off x="1933" y="1461"/>
              <a:ext cx="282" cy="389"/>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i</a:t>
              </a:r>
            </a:p>
          </p:txBody>
        </p:sp>
        <p:sp>
          <p:nvSpPr>
            <p:cNvPr id="42" name="AutoShape 12"/>
            <p:cNvSpPr>
              <a:spLocks noChangeArrowheads="1"/>
            </p:cNvSpPr>
            <p:nvPr/>
          </p:nvSpPr>
          <p:spPr bwMode="auto">
            <a:xfrm>
              <a:off x="2275" y="1458"/>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j</a:t>
              </a:r>
            </a:p>
          </p:txBody>
        </p:sp>
        <p:sp>
          <p:nvSpPr>
            <p:cNvPr id="43" name="AutoShape 13"/>
            <p:cNvSpPr>
              <a:spLocks noChangeArrowheads="1"/>
            </p:cNvSpPr>
            <p:nvPr/>
          </p:nvSpPr>
          <p:spPr bwMode="auto">
            <a:xfrm>
              <a:off x="2620" y="146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k</a:t>
              </a:r>
            </a:p>
          </p:txBody>
        </p:sp>
        <p:sp>
          <p:nvSpPr>
            <p:cNvPr id="44" name="AutoShape 14"/>
            <p:cNvSpPr>
              <a:spLocks noChangeArrowheads="1"/>
            </p:cNvSpPr>
            <p:nvPr/>
          </p:nvSpPr>
          <p:spPr bwMode="auto">
            <a:xfrm>
              <a:off x="2964" y="146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l</a:t>
              </a:r>
            </a:p>
          </p:txBody>
        </p:sp>
        <p:sp>
          <p:nvSpPr>
            <p:cNvPr id="45" name="AutoShape 15"/>
            <p:cNvSpPr>
              <a:spLocks noChangeArrowheads="1"/>
            </p:cNvSpPr>
            <p:nvPr/>
          </p:nvSpPr>
          <p:spPr bwMode="auto">
            <a:xfrm>
              <a:off x="1228" y="189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m</a:t>
              </a:r>
            </a:p>
          </p:txBody>
        </p:sp>
        <p:sp>
          <p:nvSpPr>
            <p:cNvPr id="46" name="AutoShape 16"/>
            <p:cNvSpPr>
              <a:spLocks noChangeArrowheads="1"/>
            </p:cNvSpPr>
            <p:nvPr/>
          </p:nvSpPr>
          <p:spPr bwMode="auto">
            <a:xfrm>
              <a:off x="1582" y="189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n</a:t>
              </a:r>
            </a:p>
          </p:txBody>
        </p:sp>
        <p:sp>
          <p:nvSpPr>
            <p:cNvPr id="47" name="AutoShape 17"/>
            <p:cNvSpPr>
              <a:spLocks noChangeArrowheads="1"/>
            </p:cNvSpPr>
            <p:nvPr/>
          </p:nvSpPr>
          <p:spPr bwMode="auto">
            <a:xfrm>
              <a:off x="1933" y="1891"/>
              <a:ext cx="282" cy="389"/>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o</a:t>
              </a:r>
            </a:p>
          </p:txBody>
        </p:sp>
        <p:sp>
          <p:nvSpPr>
            <p:cNvPr id="48" name="AutoShape 18"/>
            <p:cNvSpPr>
              <a:spLocks noChangeArrowheads="1"/>
            </p:cNvSpPr>
            <p:nvPr/>
          </p:nvSpPr>
          <p:spPr bwMode="auto">
            <a:xfrm>
              <a:off x="2275" y="1888"/>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p</a:t>
              </a:r>
            </a:p>
          </p:txBody>
        </p:sp>
        <p:sp>
          <p:nvSpPr>
            <p:cNvPr id="49" name="AutoShape 19"/>
            <p:cNvSpPr>
              <a:spLocks noChangeArrowheads="1"/>
            </p:cNvSpPr>
            <p:nvPr/>
          </p:nvSpPr>
          <p:spPr bwMode="auto">
            <a:xfrm>
              <a:off x="2620" y="189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a:solidFill>
                    <a:schemeClr val="tx2"/>
                  </a:solidFill>
                  <a:latin typeface="Times New Roman" panose="02020603050405020304" pitchFamily="18" charset="0"/>
                </a:rPr>
                <a:t>qu</a:t>
              </a:r>
            </a:p>
          </p:txBody>
        </p:sp>
        <p:sp>
          <p:nvSpPr>
            <p:cNvPr id="50" name="AutoShape 20"/>
            <p:cNvSpPr>
              <a:spLocks noChangeArrowheads="1"/>
            </p:cNvSpPr>
            <p:nvPr/>
          </p:nvSpPr>
          <p:spPr bwMode="auto">
            <a:xfrm>
              <a:off x="2964" y="189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r</a:t>
              </a:r>
            </a:p>
          </p:txBody>
        </p:sp>
        <p:sp>
          <p:nvSpPr>
            <p:cNvPr id="51" name="AutoShape 21"/>
            <p:cNvSpPr>
              <a:spLocks noChangeArrowheads="1"/>
            </p:cNvSpPr>
            <p:nvPr/>
          </p:nvSpPr>
          <p:spPr bwMode="auto">
            <a:xfrm>
              <a:off x="3300" y="1891"/>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s</a:t>
              </a:r>
            </a:p>
          </p:txBody>
        </p:sp>
        <p:sp>
          <p:nvSpPr>
            <p:cNvPr id="52" name="AutoShape 22"/>
            <p:cNvSpPr>
              <a:spLocks noChangeArrowheads="1"/>
            </p:cNvSpPr>
            <p:nvPr/>
          </p:nvSpPr>
          <p:spPr bwMode="auto">
            <a:xfrm>
              <a:off x="1228" y="2327"/>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t</a:t>
              </a:r>
            </a:p>
          </p:txBody>
        </p:sp>
        <p:sp>
          <p:nvSpPr>
            <p:cNvPr id="53" name="AutoShape 23"/>
            <p:cNvSpPr>
              <a:spLocks noChangeArrowheads="1"/>
            </p:cNvSpPr>
            <p:nvPr/>
          </p:nvSpPr>
          <p:spPr bwMode="auto">
            <a:xfrm>
              <a:off x="1582" y="2327"/>
              <a:ext cx="282" cy="389"/>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u</a:t>
              </a:r>
            </a:p>
          </p:txBody>
        </p:sp>
        <p:sp>
          <p:nvSpPr>
            <p:cNvPr id="54" name="AutoShape 24"/>
            <p:cNvSpPr>
              <a:spLocks noChangeArrowheads="1"/>
            </p:cNvSpPr>
            <p:nvPr/>
          </p:nvSpPr>
          <p:spPr bwMode="auto">
            <a:xfrm>
              <a:off x="1933" y="2324"/>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v</a:t>
              </a:r>
            </a:p>
          </p:txBody>
        </p:sp>
        <p:sp>
          <p:nvSpPr>
            <p:cNvPr id="55" name="AutoShape 25"/>
            <p:cNvSpPr>
              <a:spLocks noChangeArrowheads="1"/>
            </p:cNvSpPr>
            <p:nvPr/>
          </p:nvSpPr>
          <p:spPr bwMode="auto">
            <a:xfrm>
              <a:off x="2275" y="2327"/>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w</a:t>
              </a:r>
            </a:p>
          </p:txBody>
        </p:sp>
        <p:sp>
          <p:nvSpPr>
            <p:cNvPr id="56" name="AutoShape 26"/>
            <p:cNvSpPr>
              <a:spLocks noChangeArrowheads="1"/>
            </p:cNvSpPr>
            <p:nvPr/>
          </p:nvSpPr>
          <p:spPr bwMode="auto">
            <a:xfrm>
              <a:off x="2620" y="2327"/>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x</a:t>
              </a:r>
            </a:p>
          </p:txBody>
        </p:sp>
        <p:sp>
          <p:nvSpPr>
            <p:cNvPr id="57" name="AutoShape 27"/>
            <p:cNvSpPr>
              <a:spLocks noChangeArrowheads="1"/>
            </p:cNvSpPr>
            <p:nvPr/>
          </p:nvSpPr>
          <p:spPr bwMode="auto">
            <a:xfrm>
              <a:off x="2964" y="2327"/>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y</a:t>
              </a:r>
            </a:p>
          </p:txBody>
        </p:sp>
        <p:sp>
          <p:nvSpPr>
            <p:cNvPr id="58" name="AutoShape 28"/>
            <p:cNvSpPr>
              <a:spLocks noChangeArrowheads="1"/>
            </p:cNvSpPr>
            <p:nvPr/>
          </p:nvSpPr>
          <p:spPr bwMode="auto">
            <a:xfrm>
              <a:off x="3300" y="2327"/>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sz="2800">
                  <a:solidFill>
                    <a:schemeClr val="tx2"/>
                  </a:solidFill>
                  <a:latin typeface="Times New Roman" panose="02020603050405020304" pitchFamily="18" charset="0"/>
                </a:rPr>
                <a:t>z</a:t>
              </a:r>
            </a:p>
          </p:txBody>
        </p:sp>
        <p:sp>
          <p:nvSpPr>
            <p:cNvPr id="59" name="AutoShape 29"/>
            <p:cNvSpPr>
              <a:spLocks noChangeArrowheads="1"/>
            </p:cNvSpPr>
            <p:nvPr/>
          </p:nvSpPr>
          <p:spPr bwMode="auto">
            <a:xfrm>
              <a:off x="1228" y="2765"/>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dirty="0" err="1">
                  <a:solidFill>
                    <a:schemeClr val="tx2"/>
                  </a:solidFill>
                  <a:latin typeface="Times New Roman" panose="02020603050405020304" pitchFamily="18" charset="0"/>
                </a:rPr>
                <a:t>wh</a:t>
              </a:r>
              <a:endParaRPr lang="en-US" altLang="en-US" dirty="0">
                <a:solidFill>
                  <a:schemeClr val="tx2"/>
                </a:solidFill>
                <a:latin typeface="Times New Roman" panose="02020603050405020304" pitchFamily="18" charset="0"/>
              </a:endParaRPr>
            </a:p>
          </p:txBody>
        </p:sp>
        <p:sp>
          <p:nvSpPr>
            <p:cNvPr id="60" name="AutoShape 30"/>
            <p:cNvSpPr>
              <a:spLocks noChangeArrowheads="1"/>
            </p:cNvSpPr>
            <p:nvPr/>
          </p:nvSpPr>
          <p:spPr bwMode="auto">
            <a:xfrm>
              <a:off x="1582" y="2765"/>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a:solidFill>
                    <a:schemeClr val="tx2"/>
                  </a:solidFill>
                  <a:latin typeface="Times New Roman" panose="02020603050405020304" pitchFamily="18" charset="0"/>
                </a:rPr>
                <a:t>ch</a:t>
              </a:r>
            </a:p>
          </p:txBody>
        </p:sp>
        <p:sp>
          <p:nvSpPr>
            <p:cNvPr id="61" name="AutoShape 31"/>
            <p:cNvSpPr>
              <a:spLocks noChangeArrowheads="1"/>
            </p:cNvSpPr>
            <p:nvPr/>
          </p:nvSpPr>
          <p:spPr bwMode="auto">
            <a:xfrm>
              <a:off x="1933" y="2765"/>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a:solidFill>
                    <a:schemeClr val="tx2"/>
                  </a:solidFill>
                  <a:latin typeface="Times New Roman" panose="02020603050405020304" pitchFamily="18" charset="0"/>
                </a:rPr>
                <a:t>sh</a:t>
              </a:r>
            </a:p>
          </p:txBody>
        </p:sp>
        <p:sp>
          <p:nvSpPr>
            <p:cNvPr id="62" name="AutoShape 32"/>
            <p:cNvSpPr>
              <a:spLocks noChangeArrowheads="1"/>
            </p:cNvSpPr>
            <p:nvPr/>
          </p:nvSpPr>
          <p:spPr bwMode="auto">
            <a:xfrm>
              <a:off x="2275" y="2765"/>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a:solidFill>
                    <a:schemeClr val="tx2"/>
                  </a:solidFill>
                  <a:latin typeface="Times New Roman" panose="02020603050405020304" pitchFamily="18" charset="0"/>
                </a:rPr>
                <a:t>th</a:t>
              </a:r>
            </a:p>
          </p:txBody>
        </p:sp>
        <p:sp>
          <p:nvSpPr>
            <p:cNvPr id="63" name="AutoShape 33"/>
            <p:cNvSpPr>
              <a:spLocks noChangeArrowheads="1"/>
            </p:cNvSpPr>
            <p:nvPr/>
          </p:nvSpPr>
          <p:spPr bwMode="auto">
            <a:xfrm>
              <a:off x="2620" y="2765"/>
              <a:ext cx="282" cy="389"/>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r>
                <a:rPr lang="en-US" altLang="en-US">
                  <a:solidFill>
                    <a:schemeClr val="tx2"/>
                  </a:solidFill>
                  <a:latin typeface="Times New Roman" panose="02020603050405020304" pitchFamily="18" charset="0"/>
                </a:rPr>
                <a:t>ck</a:t>
              </a:r>
            </a:p>
          </p:txBody>
        </p:sp>
      </p:grpSp>
    </p:spTree>
    <p:custDataLst>
      <p:tags r:id="rId1"/>
    </p:custDataLst>
    <p:extLst>
      <p:ext uri="{BB962C8B-B14F-4D97-AF65-F5344CB8AC3E}">
        <p14:creationId xmlns:p14="http://schemas.microsoft.com/office/powerpoint/2010/main" val="3175190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dirty="0" smtClean="0"/>
              <a:t>Word Study</a:t>
            </a:r>
          </a:p>
        </p:txBody>
      </p:sp>
      <p:sp>
        <p:nvSpPr>
          <p:cNvPr id="77827" name="Content Placeholder 2"/>
          <p:cNvSpPr>
            <a:spLocks noGrp="1"/>
          </p:cNvSpPr>
          <p:nvPr>
            <p:ph sz="half" idx="1"/>
          </p:nvPr>
        </p:nvSpPr>
        <p:spPr>
          <a:xfrm>
            <a:off x="385763" y="1393825"/>
            <a:ext cx="3455987" cy="4800600"/>
          </a:xfrm>
        </p:spPr>
        <p:txBody>
          <a:bodyPr/>
          <a:lstStyle/>
          <a:p>
            <a:pPr marL="0" indent="0" algn="ctr">
              <a:buFontTx/>
              <a:buNone/>
              <a:defRPr/>
            </a:pPr>
            <a:r>
              <a:rPr lang="en-US" dirty="0" smtClean="0"/>
              <a:t>Teaching students to blend phonemes with letters </a:t>
            </a:r>
            <a:r>
              <a:rPr lang="en-US" smtClean="0"/>
              <a:t>(graphemes) helps </a:t>
            </a:r>
            <a:r>
              <a:rPr lang="en-US" dirty="0" smtClean="0"/>
              <a:t>them to decode.</a:t>
            </a:r>
          </a:p>
          <a:p>
            <a:pPr>
              <a:defRPr/>
            </a:pPr>
            <a:endParaRPr lang="en-US" dirty="0" smtClean="0"/>
          </a:p>
        </p:txBody>
      </p:sp>
      <p:grpSp>
        <p:nvGrpSpPr>
          <p:cNvPr id="2" name="Group 7"/>
          <p:cNvGrpSpPr>
            <a:grpSpLocks/>
          </p:cNvGrpSpPr>
          <p:nvPr/>
        </p:nvGrpSpPr>
        <p:grpSpPr bwMode="auto">
          <a:xfrm>
            <a:off x="1295400" y="4495800"/>
            <a:ext cx="1719263" cy="690563"/>
            <a:chOff x="1295400" y="4495800"/>
            <a:chExt cx="1719263" cy="690563"/>
          </a:xfrm>
        </p:grpSpPr>
        <p:sp>
          <p:nvSpPr>
            <p:cNvPr id="121862" name="AutoShape 4"/>
            <p:cNvSpPr>
              <a:spLocks noChangeArrowheads="1"/>
            </p:cNvSpPr>
            <p:nvPr/>
          </p:nvSpPr>
          <p:spPr bwMode="auto">
            <a:xfrm>
              <a:off x="1295400" y="44958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smtClean="0">
                  <a:solidFill>
                    <a:srgbClr val="000000"/>
                  </a:solidFill>
                  <a:latin typeface="Times New Roman" pitchFamily="18" charset="0"/>
                  <a:cs typeface="Times New Roman" pitchFamily="18" charset="0"/>
                </a:rPr>
                <a:t>m</a:t>
              </a:r>
            </a:p>
          </p:txBody>
        </p:sp>
        <p:sp>
          <p:nvSpPr>
            <p:cNvPr id="121863" name="AutoShape 5"/>
            <p:cNvSpPr>
              <a:spLocks noChangeArrowheads="1"/>
            </p:cNvSpPr>
            <p:nvPr/>
          </p:nvSpPr>
          <p:spPr bwMode="auto">
            <a:xfrm>
              <a:off x="1905000" y="4495800"/>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smtClean="0">
                  <a:solidFill>
                    <a:srgbClr val="000000"/>
                  </a:solidFill>
                  <a:latin typeface="Times New Roman" pitchFamily="18" charset="0"/>
                  <a:cs typeface="Times New Roman" pitchFamily="18" charset="0"/>
                </a:rPr>
                <a:t>a</a:t>
              </a:r>
            </a:p>
          </p:txBody>
        </p:sp>
        <p:sp>
          <p:nvSpPr>
            <p:cNvPr id="121864" name="AutoShape 6"/>
            <p:cNvSpPr>
              <a:spLocks noChangeArrowheads="1"/>
            </p:cNvSpPr>
            <p:nvPr/>
          </p:nvSpPr>
          <p:spPr bwMode="auto">
            <a:xfrm>
              <a:off x="2514600" y="44958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smtClean="0">
                  <a:solidFill>
                    <a:srgbClr val="000000"/>
                  </a:solidFill>
                  <a:latin typeface="Times New Roman" pitchFamily="18" charset="0"/>
                  <a:cs typeface="Times New Roman" pitchFamily="18" charset="0"/>
                </a:rPr>
                <a:t>t</a:t>
              </a:r>
            </a:p>
          </p:txBody>
        </p:sp>
      </p:grpSp>
      <p:pic>
        <p:nvPicPr>
          <p:cNvPr id="121861"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3860800" y="2084388"/>
            <a:ext cx="5284788" cy="3725862"/>
          </a:xfrm>
        </p:spPr>
      </p:pic>
    </p:spTree>
    <p:custDataLst>
      <p:tags r:id="rId1"/>
    </p:custDataLst>
    <p:extLst>
      <p:ext uri="{BB962C8B-B14F-4D97-AF65-F5344CB8AC3E}">
        <p14:creationId xmlns:p14="http://schemas.microsoft.com/office/powerpoint/2010/main" val="1317945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Line 2"/>
          <p:cNvSpPr>
            <a:spLocks noChangeShapeType="1"/>
          </p:cNvSpPr>
          <p:nvPr/>
        </p:nvSpPr>
        <p:spPr bwMode="auto">
          <a:xfrm>
            <a:off x="381000" y="555625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5" name="Line 3"/>
          <p:cNvSpPr>
            <a:spLocks noChangeShapeType="1"/>
          </p:cNvSpPr>
          <p:nvPr/>
        </p:nvSpPr>
        <p:spPr bwMode="auto">
          <a:xfrm>
            <a:off x="381000" y="464185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6" name="Line 4"/>
          <p:cNvSpPr>
            <a:spLocks noChangeShapeType="1"/>
          </p:cNvSpPr>
          <p:nvPr/>
        </p:nvSpPr>
        <p:spPr bwMode="auto">
          <a:xfrm>
            <a:off x="381000" y="372745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7" name="Line 5"/>
          <p:cNvSpPr>
            <a:spLocks noChangeShapeType="1"/>
          </p:cNvSpPr>
          <p:nvPr/>
        </p:nvSpPr>
        <p:spPr bwMode="auto">
          <a:xfrm>
            <a:off x="381000" y="2903538"/>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8" name="Line 6"/>
          <p:cNvSpPr>
            <a:spLocks noChangeShapeType="1"/>
          </p:cNvSpPr>
          <p:nvPr/>
        </p:nvSpPr>
        <p:spPr bwMode="auto">
          <a:xfrm>
            <a:off x="381000" y="2081213"/>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9" name="Text Box 7"/>
          <p:cNvSpPr txBox="1">
            <a:spLocks noChangeArrowheads="1"/>
          </p:cNvSpPr>
          <p:nvPr/>
        </p:nvSpPr>
        <p:spPr bwMode="auto">
          <a:xfrm>
            <a:off x="381000" y="13303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Aft>
                <a:spcPct val="0"/>
              </a:spcAft>
              <a:buClrTx/>
              <a:buFontTx/>
              <a:buNone/>
            </a:pPr>
            <a:r>
              <a:rPr lang="en-US" altLang="en-US"/>
              <a:t>Closed Syllable</a:t>
            </a:r>
          </a:p>
        </p:txBody>
      </p:sp>
      <p:sp>
        <p:nvSpPr>
          <p:cNvPr id="151560" name="Text Box 8"/>
          <p:cNvSpPr txBox="1">
            <a:spLocks noChangeArrowheads="1"/>
          </p:cNvSpPr>
          <p:nvPr/>
        </p:nvSpPr>
        <p:spPr bwMode="auto">
          <a:xfrm>
            <a:off x="381000" y="2144713"/>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dirty="0"/>
              <a:t>Vowel-Consonant-e Syllable</a:t>
            </a:r>
          </a:p>
        </p:txBody>
      </p:sp>
      <p:sp>
        <p:nvSpPr>
          <p:cNvPr id="151561" name="Text Box 24"/>
          <p:cNvSpPr txBox="1">
            <a:spLocks noChangeArrowheads="1"/>
          </p:cNvSpPr>
          <p:nvPr/>
        </p:nvSpPr>
        <p:spPr bwMode="auto">
          <a:xfrm>
            <a:off x="381000" y="3084513"/>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Aft>
                <a:spcPct val="0"/>
              </a:spcAft>
              <a:buClrTx/>
              <a:buFontTx/>
              <a:buNone/>
            </a:pPr>
            <a:r>
              <a:rPr lang="en-US" altLang="en-US"/>
              <a:t>Open Syllable</a:t>
            </a:r>
          </a:p>
        </p:txBody>
      </p:sp>
      <p:sp>
        <p:nvSpPr>
          <p:cNvPr id="151562" name="Text Box 25"/>
          <p:cNvSpPr txBox="1">
            <a:spLocks noChangeArrowheads="1"/>
          </p:cNvSpPr>
          <p:nvPr/>
        </p:nvSpPr>
        <p:spPr bwMode="auto">
          <a:xfrm>
            <a:off x="457200" y="404177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Aft>
                <a:spcPct val="0"/>
              </a:spcAft>
              <a:buClrTx/>
              <a:buFontTx/>
              <a:buNone/>
            </a:pPr>
            <a:r>
              <a:rPr lang="en-US" altLang="en-US"/>
              <a:t>Consonant-le Syllable</a:t>
            </a:r>
          </a:p>
        </p:txBody>
      </p:sp>
      <p:sp>
        <p:nvSpPr>
          <p:cNvPr id="151563" name="Text Box 26"/>
          <p:cNvSpPr txBox="1">
            <a:spLocks noChangeArrowheads="1"/>
          </p:cNvSpPr>
          <p:nvPr/>
        </p:nvSpPr>
        <p:spPr bwMode="auto">
          <a:xfrm>
            <a:off x="457200" y="49117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Aft>
                <a:spcPct val="0"/>
              </a:spcAft>
              <a:buClrTx/>
              <a:buFontTx/>
              <a:buNone/>
            </a:pPr>
            <a:r>
              <a:rPr lang="en-US" altLang="en-US"/>
              <a:t>R-Controlled Syllable</a:t>
            </a:r>
          </a:p>
        </p:txBody>
      </p:sp>
      <p:sp>
        <p:nvSpPr>
          <p:cNvPr id="151564" name="Text Box 27"/>
          <p:cNvSpPr txBox="1">
            <a:spLocks noChangeArrowheads="1"/>
          </p:cNvSpPr>
          <p:nvPr/>
        </p:nvSpPr>
        <p:spPr bwMode="auto">
          <a:xfrm>
            <a:off x="381000" y="584517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Aft>
                <a:spcPct val="0"/>
              </a:spcAft>
              <a:buClrTx/>
              <a:buFontTx/>
              <a:buNone/>
            </a:pPr>
            <a:r>
              <a:rPr lang="en-US" altLang="en-US"/>
              <a:t>Vowel Digraph/Diphthong Syllable</a:t>
            </a:r>
          </a:p>
        </p:txBody>
      </p:sp>
      <p:grpSp>
        <p:nvGrpSpPr>
          <p:cNvPr id="151565" name="Group 43"/>
          <p:cNvGrpSpPr>
            <a:grpSpLocks/>
          </p:cNvGrpSpPr>
          <p:nvPr/>
        </p:nvGrpSpPr>
        <p:grpSpPr bwMode="auto">
          <a:xfrm>
            <a:off x="6819900" y="1165225"/>
            <a:ext cx="1554163" cy="823913"/>
            <a:chOff x="4296" y="604"/>
            <a:chExt cx="979" cy="519"/>
          </a:xfrm>
        </p:grpSpPr>
        <p:sp>
          <p:nvSpPr>
            <p:cNvPr id="151598" name="Text Box 9"/>
            <p:cNvSpPr txBox="1">
              <a:spLocks noChangeArrowheads="1"/>
            </p:cNvSpPr>
            <p:nvPr/>
          </p:nvSpPr>
          <p:spPr bwMode="auto">
            <a:xfrm>
              <a:off x="4296" y="636"/>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drip</a:t>
              </a:r>
            </a:p>
          </p:txBody>
        </p:sp>
        <p:sp>
          <p:nvSpPr>
            <p:cNvPr id="151599" name="Text Box 10"/>
            <p:cNvSpPr txBox="1">
              <a:spLocks noChangeArrowheads="1"/>
            </p:cNvSpPr>
            <p:nvPr/>
          </p:nvSpPr>
          <p:spPr bwMode="auto">
            <a:xfrm>
              <a:off x="4512" y="979"/>
              <a:ext cx="52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c</a:t>
              </a:r>
            </a:p>
          </p:txBody>
        </p:sp>
        <p:sp>
          <p:nvSpPr>
            <p:cNvPr id="151600" name="Arc 33"/>
            <p:cNvSpPr>
              <a:spLocks/>
            </p:cNvSpPr>
            <p:nvPr/>
          </p:nvSpPr>
          <p:spPr bwMode="auto">
            <a:xfrm flipV="1">
              <a:off x="4512" y="924"/>
              <a:ext cx="528" cy="71"/>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601" name="Arc 34"/>
            <p:cNvSpPr>
              <a:spLocks/>
            </p:cNvSpPr>
            <p:nvPr/>
          </p:nvSpPr>
          <p:spPr bwMode="auto">
            <a:xfrm flipV="1">
              <a:off x="4784" y="604"/>
              <a:ext cx="122" cy="96"/>
            </a:xfrm>
            <a:custGeom>
              <a:avLst/>
              <a:gdLst>
                <a:gd name="T0" fmla="*/ 0 w 36655"/>
                <a:gd name="T1" fmla="*/ 0 h 21600"/>
                <a:gd name="T2" fmla="*/ 0 w 36655"/>
                <a:gd name="T3" fmla="*/ 0 h 21600"/>
                <a:gd name="T4" fmla="*/ 0 w 36655"/>
                <a:gd name="T5" fmla="*/ 0 h 21600"/>
                <a:gd name="T6" fmla="*/ 0 60000 65536"/>
                <a:gd name="T7" fmla="*/ 0 60000 65536"/>
                <a:gd name="T8" fmla="*/ 0 60000 65536"/>
                <a:gd name="T9" fmla="*/ 0 w 36655"/>
                <a:gd name="T10" fmla="*/ 0 h 21600"/>
                <a:gd name="T11" fmla="*/ 36655 w 36655"/>
                <a:gd name="T12" fmla="*/ 21600 h 21600"/>
              </a:gdLst>
              <a:ahLst/>
              <a:cxnLst>
                <a:cxn ang="T6">
                  <a:pos x="T0" y="T1"/>
                </a:cxn>
                <a:cxn ang="T7">
                  <a:pos x="T2" y="T3"/>
                </a:cxn>
                <a:cxn ang="T8">
                  <a:pos x="T4" y="T5"/>
                </a:cxn>
              </a:cxnLst>
              <a:rect l="T9" t="T10" r="T11" b="T12"/>
              <a:pathLst>
                <a:path w="36655" h="21600" fill="none" extrusionOk="0">
                  <a:moveTo>
                    <a:pt x="0" y="9889"/>
                  </a:moveTo>
                  <a:cubicBezTo>
                    <a:pt x="3977" y="3724"/>
                    <a:pt x="10813" y="-1"/>
                    <a:pt x="18150" y="0"/>
                  </a:cubicBezTo>
                  <a:cubicBezTo>
                    <a:pt x="25725" y="0"/>
                    <a:pt x="32747" y="3968"/>
                    <a:pt x="36654" y="10458"/>
                  </a:cubicBezTo>
                </a:path>
                <a:path w="36655" h="21600" stroke="0" extrusionOk="0">
                  <a:moveTo>
                    <a:pt x="0" y="9889"/>
                  </a:moveTo>
                  <a:cubicBezTo>
                    <a:pt x="3977" y="3724"/>
                    <a:pt x="10813" y="-1"/>
                    <a:pt x="18150" y="0"/>
                  </a:cubicBezTo>
                  <a:cubicBezTo>
                    <a:pt x="25725" y="0"/>
                    <a:pt x="32747" y="3968"/>
                    <a:pt x="36654" y="10458"/>
                  </a:cubicBezTo>
                  <a:lnTo>
                    <a:pt x="18150" y="21600"/>
                  </a:lnTo>
                  <a:lnTo>
                    <a:pt x="0" y="9889"/>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51566" name="Group 42"/>
          <p:cNvGrpSpPr>
            <a:grpSpLocks/>
          </p:cNvGrpSpPr>
          <p:nvPr/>
        </p:nvGrpSpPr>
        <p:grpSpPr bwMode="auto">
          <a:xfrm>
            <a:off x="6819900" y="2051050"/>
            <a:ext cx="1554163" cy="762000"/>
            <a:chOff x="4296" y="1162"/>
            <a:chExt cx="979" cy="480"/>
          </a:xfrm>
        </p:grpSpPr>
        <p:sp>
          <p:nvSpPr>
            <p:cNvPr id="151593" name="Text Box 11"/>
            <p:cNvSpPr txBox="1">
              <a:spLocks noChangeArrowheads="1"/>
            </p:cNvSpPr>
            <p:nvPr/>
          </p:nvSpPr>
          <p:spPr bwMode="auto">
            <a:xfrm>
              <a:off x="4296" y="1162"/>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brake</a:t>
              </a:r>
            </a:p>
          </p:txBody>
        </p:sp>
        <p:sp>
          <p:nvSpPr>
            <p:cNvPr id="151594" name="Text Box 12"/>
            <p:cNvSpPr txBox="1">
              <a:spLocks noChangeArrowheads="1"/>
            </p:cNvSpPr>
            <p:nvPr/>
          </p:nvSpPr>
          <p:spPr bwMode="auto">
            <a:xfrm>
              <a:off x="4416" y="1498"/>
              <a:ext cx="7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v-e</a:t>
              </a:r>
            </a:p>
          </p:txBody>
        </p:sp>
        <p:sp>
          <p:nvSpPr>
            <p:cNvPr id="151595" name="Line 28"/>
            <p:cNvSpPr>
              <a:spLocks noChangeShapeType="1"/>
            </p:cNvSpPr>
            <p:nvPr/>
          </p:nvSpPr>
          <p:spPr bwMode="auto">
            <a:xfrm>
              <a:off x="4736" y="1266"/>
              <a:ext cx="96"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6" name="Line 32"/>
            <p:cNvSpPr>
              <a:spLocks noChangeShapeType="1"/>
            </p:cNvSpPr>
            <p:nvPr/>
          </p:nvSpPr>
          <p:spPr bwMode="auto">
            <a:xfrm rot="19873341" flipH="1">
              <a:off x="4944" y="1306"/>
              <a:ext cx="192" cy="144"/>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1597" name="Arc 35"/>
            <p:cNvSpPr>
              <a:spLocks/>
            </p:cNvSpPr>
            <p:nvPr/>
          </p:nvSpPr>
          <p:spPr bwMode="auto">
            <a:xfrm flipV="1">
              <a:off x="4416" y="1412"/>
              <a:ext cx="720" cy="96"/>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51567" name="Group 45"/>
          <p:cNvGrpSpPr>
            <a:grpSpLocks/>
          </p:cNvGrpSpPr>
          <p:nvPr/>
        </p:nvGrpSpPr>
        <p:grpSpPr bwMode="auto">
          <a:xfrm>
            <a:off x="6819900" y="2854325"/>
            <a:ext cx="1554163" cy="781050"/>
            <a:chOff x="4296" y="1668"/>
            <a:chExt cx="979" cy="492"/>
          </a:xfrm>
        </p:grpSpPr>
        <p:sp>
          <p:nvSpPr>
            <p:cNvPr id="151588" name="Text Box 14"/>
            <p:cNvSpPr txBox="1">
              <a:spLocks noChangeArrowheads="1"/>
            </p:cNvSpPr>
            <p:nvPr/>
          </p:nvSpPr>
          <p:spPr bwMode="auto">
            <a:xfrm>
              <a:off x="4560" y="2016"/>
              <a:ext cx="4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o</a:t>
              </a:r>
            </a:p>
          </p:txBody>
        </p:sp>
        <p:grpSp>
          <p:nvGrpSpPr>
            <p:cNvPr id="151589" name="Group 44"/>
            <p:cNvGrpSpPr>
              <a:grpSpLocks/>
            </p:cNvGrpSpPr>
            <p:nvPr/>
          </p:nvGrpSpPr>
          <p:grpSpPr bwMode="auto">
            <a:xfrm>
              <a:off x="4296" y="1668"/>
              <a:ext cx="979" cy="345"/>
              <a:chOff x="4296" y="1668"/>
              <a:chExt cx="979" cy="345"/>
            </a:xfrm>
          </p:grpSpPr>
          <p:sp>
            <p:nvSpPr>
              <p:cNvPr id="151590" name="Text Box 13"/>
              <p:cNvSpPr txBox="1">
                <a:spLocks noChangeArrowheads="1"/>
              </p:cNvSpPr>
              <p:nvPr/>
            </p:nvSpPr>
            <p:spPr bwMode="auto">
              <a:xfrm>
                <a:off x="4296" y="1668"/>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she</a:t>
                </a:r>
              </a:p>
            </p:txBody>
          </p:sp>
          <p:sp>
            <p:nvSpPr>
              <p:cNvPr id="151591" name="Line 30"/>
              <p:cNvSpPr>
                <a:spLocks noChangeShapeType="1"/>
              </p:cNvSpPr>
              <p:nvPr/>
            </p:nvSpPr>
            <p:spPr bwMode="auto">
              <a:xfrm>
                <a:off x="4862" y="1764"/>
                <a:ext cx="96"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2" name="Arc 36"/>
              <p:cNvSpPr>
                <a:spLocks/>
              </p:cNvSpPr>
              <p:nvPr/>
            </p:nvSpPr>
            <p:spPr bwMode="auto">
              <a:xfrm flipV="1">
                <a:off x="4560" y="1956"/>
                <a:ext cx="432" cy="57"/>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51568" name="Group 46"/>
          <p:cNvGrpSpPr>
            <a:grpSpLocks/>
          </p:cNvGrpSpPr>
          <p:nvPr/>
        </p:nvGrpSpPr>
        <p:grpSpPr bwMode="auto">
          <a:xfrm>
            <a:off x="6819900" y="3727450"/>
            <a:ext cx="1554163" cy="827088"/>
            <a:chOff x="4296" y="2218"/>
            <a:chExt cx="979" cy="521"/>
          </a:xfrm>
        </p:grpSpPr>
        <p:sp>
          <p:nvSpPr>
            <p:cNvPr id="151581" name="Text Box 15"/>
            <p:cNvSpPr txBox="1">
              <a:spLocks noChangeArrowheads="1"/>
            </p:cNvSpPr>
            <p:nvPr/>
          </p:nvSpPr>
          <p:spPr bwMode="auto">
            <a:xfrm>
              <a:off x="4296" y="2218"/>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ta ble</a:t>
              </a:r>
            </a:p>
          </p:txBody>
        </p:sp>
        <p:sp>
          <p:nvSpPr>
            <p:cNvPr id="151582" name="Text Box 16"/>
            <p:cNvSpPr txBox="1">
              <a:spLocks noChangeArrowheads="1"/>
            </p:cNvSpPr>
            <p:nvPr/>
          </p:nvSpPr>
          <p:spPr bwMode="auto">
            <a:xfrm>
              <a:off x="4464" y="2595"/>
              <a:ext cx="2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o</a:t>
              </a:r>
            </a:p>
          </p:txBody>
        </p:sp>
        <p:sp>
          <p:nvSpPr>
            <p:cNvPr id="151583" name="Text Box 17"/>
            <p:cNvSpPr txBox="1">
              <a:spLocks noChangeArrowheads="1"/>
            </p:cNvSpPr>
            <p:nvPr/>
          </p:nvSpPr>
          <p:spPr bwMode="auto">
            <a:xfrm>
              <a:off x="4752" y="2595"/>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-le</a:t>
              </a:r>
            </a:p>
          </p:txBody>
        </p:sp>
        <p:sp>
          <p:nvSpPr>
            <p:cNvPr id="151584" name="Line 29"/>
            <p:cNvSpPr>
              <a:spLocks noChangeShapeType="1"/>
            </p:cNvSpPr>
            <p:nvPr/>
          </p:nvSpPr>
          <p:spPr bwMode="auto">
            <a:xfrm>
              <a:off x="4588" y="2314"/>
              <a:ext cx="96"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5" name="Line 31"/>
            <p:cNvSpPr>
              <a:spLocks noChangeShapeType="1"/>
            </p:cNvSpPr>
            <p:nvPr/>
          </p:nvSpPr>
          <p:spPr bwMode="auto">
            <a:xfrm flipH="1">
              <a:off x="4992" y="2314"/>
              <a:ext cx="96" cy="24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1586" name="Arc 37"/>
            <p:cNvSpPr>
              <a:spLocks/>
            </p:cNvSpPr>
            <p:nvPr/>
          </p:nvSpPr>
          <p:spPr bwMode="auto">
            <a:xfrm flipV="1">
              <a:off x="4464" y="2506"/>
              <a:ext cx="240" cy="57"/>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587" name="Arc 38"/>
            <p:cNvSpPr>
              <a:spLocks/>
            </p:cNvSpPr>
            <p:nvPr/>
          </p:nvSpPr>
          <p:spPr bwMode="auto">
            <a:xfrm flipV="1">
              <a:off x="4752" y="2506"/>
              <a:ext cx="336" cy="57"/>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51569" name="Group 47"/>
          <p:cNvGrpSpPr>
            <a:grpSpLocks/>
          </p:cNvGrpSpPr>
          <p:nvPr/>
        </p:nvGrpSpPr>
        <p:grpSpPr bwMode="auto">
          <a:xfrm>
            <a:off x="6819900" y="4641850"/>
            <a:ext cx="1554163" cy="866775"/>
            <a:chOff x="4296" y="2794"/>
            <a:chExt cx="979" cy="546"/>
          </a:xfrm>
        </p:grpSpPr>
        <p:sp>
          <p:nvSpPr>
            <p:cNvPr id="151577" name="Text Box 18"/>
            <p:cNvSpPr txBox="1">
              <a:spLocks noChangeArrowheads="1"/>
            </p:cNvSpPr>
            <p:nvPr/>
          </p:nvSpPr>
          <p:spPr bwMode="auto">
            <a:xfrm>
              <a:off x="4296" y="2794"/>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bark</a:t>
              </a:r>
            </a:p>
          </p:txBody>
        </p:sp>
        <p:sp>
          <p:nvSpPr>
            <p:cNvPr id="151578" name="Oval 19"/>
            <p:cNvSpPr>
              <a:spLocks noChangeArrowheads="1"/>
            </p:cNvSpPr>
            <p:nvPr/>
          </p:nvSpPr>
          <p:spPr bwMode="auto">
            <a:xfrm>
              <a:off x="4654" y="2869"/>
              <a:ext cx="261" cy="261"/>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endParaRPr lang="en-US" altLang="en-US" sz="1800"/>
            </a:p>
          </p:txBody>
        </p:sp>
        <p:sp>
          <p:nvSpPr>
            <p:cNvPr id="151579" name="Text Box 20"/>
            <p:cNvSpPr txBox="1">
              <a:spLocks noChangeArrowheads="1"/>
            </p:cNvSpPr>
            <p:nvPr/>
          </p:nvSpPr>
          <p:spPr bwMode="auto">
            <a:xfrm>
              <a:off x="4512" y="3148"/>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r</a:t>
              </a:r>
            </a:p>
          </p:txBody>
        </p:sp>
        <p:sp>
          <p:nvSpPr>
            <p:cNvPr id="151580" name="Arc 39"/>
            <p:cNvSpPr>
              <a:spLocks/>
            </p:cNvSpPr>
            <p:nvPr/>
          </p:nvSpPr>
          <p:spPr bwMode="auto">
            <a:xfrm flipV="1">
              <a:off x="4512" y="3082"/>
              <a:ext cx="576" cy="96"/>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51570" name="Group 50"/>
          <p:cNvGrpSpPr>
            <a:grpSpLocks/>
          </p:cNvGrpSpPr>
          <p:nvPr/>
        </p:nvGrpSpPr>
        <p:grpSpPr bwMode="auto">
          <a:xfrm>
            <a:off x="6781800" y="5537200"/>
            <a:ext cx="1554163" cy="933450"/>
            <a:chOff x="4272" y="3358"/>
            <a:chExt cx="979" cy="588"/>
          </a:xfrm>
        </p:grpSpPr>
        <p:sp>
          <p:nvSpPr>
            <p:cNvPr id="151573" name="Text Box 21"/>
            <p:cNvSpPr txBox="1">
              <a:spLocks noChangeArrowheads="1"/>
            </p:cNvSpPr>
            <p:nvPr/>
          </p:nvSpPr>
          <p:spPr bwMode="auto">
            <a:xfrm>
              <a:off x="4272" y="3358"/>
              <a:ext cx="9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3200" b="1">
                  <a:solidFill>
                    <a:schemeClr val="tx2"/>
                  </a:solidFill>
                  <a:latin typeface="Times New Roman" panose="02020603050405020304" pitchFamily="18" charset="0"/>
                </a:rPr>
                <a:t>boat</a:t>
              </a:r>
            </a:p>
          </p:txBody>
        </p:sp>
        <p:sp>
          <p:nvSpPr>
            <p:cNvPr id="151574" name="Oval 22"/>
            <p:cNvSpPr>
              <a:spLocks noChangeArrowheads="1"/>
            </p:cNvSpPr>
            <p:nvPr/>
          </p:nvSpPr>
          <p:spPr bwMode="auto">
            <a:xfrm>
              <a:off x="4656" y="3456"/>
              <a:ext cx="288" cy="232"/>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endParaRPr lang="en-US" altLang="en-US" sz="1800"/>
            </a:p>
          </p:txBody>
        </p:sp>
        <p:sp>
          <p:nvSpPr>
            <p:cNvPr id="151575" name="Text Box 23"/>
            <p:cNvSpPr txBox="1">
              <a:spLocks noChangeArrowheads="1"/>
            </p:cNvSpPr>
            <p:nvPr/>
          </p:nvSpPr>
          <p:spPr bwMode="auto">
            <a:xfrm>
              <a:off x="4488" y="3754"/>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Aft>
                  <a:spcPct val="0"/>
                </a:spcAft>
                <a:buClrTx/>
                <a:buFontTx/>
                <a:buNone/>
              </a:pPr>
              <a:r>
                <a:rPr lang="en-US" altLang="en-US" sz="2000">
                  <a:solidFill>
                    <a:srgbClr val="CC3300"/>
                  </a:solidFill>
                </a:rPr>
                <a:t>d</a:t>
              </a:r>
            </a:p>
          </p:txBody>
        </p:sp>
        <p:sp>
          <p:nvSpPr>
            <p:cNvPr id="151576" name="Arc 40"/>
            <p:cNvSpPr>
              <a:spLocks/>
            </p:cNvSpPr>
            <p:nvPr/>
          </p:nvSpPr>
          <p:spPr bwMode="auto">
            <a:xfrm flipV="1">
              <a:off x="4488" y="3646"/>
              <a:ext cx="528" cy="96"/>
            </a:xfrm>
            <a:custGeom>
              <a:avLst/>
              <a:gdLst>
                <a:gd name="T0" fmla="*/ 0 w 43194"/>
                <a:gd name="T1" fmla="*/ 0 h 21600"/>
                <a:gd name="T2" fmla="*/ 0 w 43194"/>
                <a:gd name="T3" fmla="*/ 0 h 21600"/>
                <a:gd name="T4" fmla="*/ 0 w 43194"/>
                <a:gd name="T5" fmla="*/ 0 h 21600"/>
                <a:gd name="T6" fmla="*/ 0 60000 65536"/>
                <a:gd name="T7" fmla="*/ 0 60000 65536"/>
                <a:gd name="T8" fmla="*/ 0 60000 65536"/>
                <a:gd name="T9" fmla="*/ 0 w 43194"/>
                <a:gd name="T10" fmla="*/ 0 h 21600"/>
                <a:gd name="T11" fmla="*/ 43194 w 43194"/>
                <a:gd name="T12" fmla="*/ 21600 h 21600"/>
              </a:gdLst>
              <a:ahLst/>
              <a:cxnLst>
                <a:cxn ang="T6">
                  <a:pos x="T0" y="T1"/>
                </a:cxn>
                <a:cxn ang="T7">
                  <a:pos x="T2" y="T3"/>
                </a:cxn>
                <a:cxn ang="T8">
                  <a:pos x="T4" y="T5"/>
                </a:cxn>
              </a:cxnLst>
              <a:rect l="T9" t="T10" r="T11" b="T12"/>
              <a:pathLst>
                <a:path w="43194" h="21600" fill="none" extrusionOk="0">
                  <a:moveTo>
                    <a:pt x="-1" y="21091"/>
                  </a:moveTo>
                  <a:cubicBezTo>
                    <a:pt x="275" y="9363"/>
                    <a:pt x="9862" y="-1"/>
                    <a:pt x="21594" y="0"/>
                  </a:cubicBezTo>
                  <a:cubicBezTo>
                    <a:pt x="33523" y="0"/>
                    <a:pt x="43194" y="9670"/>
                    <a:pt x="43194" y="21600"/>
                  </a:cubicBezTo>
                </a:path>
                <a:path w="43194" h="21600" stroke="0" extrusionOk="0">
                  <a:moveTo>
                    <a:pt x="-1" y="21091"/>
                  </a:moveTo>
                  <a:cubicBezTo>
                    <a:pt x="275" y="9363"/>
                    <a:pt x="9862" y="-1"/>
                    <a:pt x="21594" y="0"/>
                  </a:cubicBezTo>
                  <a:cubicBezTo>
                    <a:pt x="33523" y="0"/>
                    <a:pt x="43194" y="9670"/>
                    <a:pt x="43194" y="21600"/>
                  </a:cubicBezTo>
                  <a:lnTo>
                    <a:pt x="21594" y="21600"/>
                  </a:lnTo>
                  <a:lnTo>
                    <a:pt x="-1" y="2109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1571" name="Rectangle 41"/>
          <p:cNvSpPr>
            <a:spLocks noGrp="1" noChangeArrowheads="1"/>
          </p:cNvSpPr>
          <p:nvPr>
            <p:ph type="title"/>
          </p:nvPr>
        </p:nvSpPr>
        <p:spPr>
          <a:xfrm>
            <a:off x="76200" y="317500"/>
            <a:ext cx="8912225" cy="654050"/>
          </a:xfrm>
        </p:spPr>
        <p:txBody>
          <a:bodyPr/>
          <a:lstStyle/>
          <a:p>
            <a:pPr eaLnBrk="1" hangingPunct="1"/>
            <a:r>
              <a:rPr lang="en-US" altLang="en-US" dirty="0" smtClean="0"/>
              <a:t>Syllable Types</a:t>
            </a:r>
          </a:p>
        </p:txBody>
      </p:sp>
    </p:spTree>
    <p:extLst>
      <p:ext uri="{BB962C8B-B14F-4D97-AF65-F5344CB8AC3E}">
        <p14:creationId xmlns:p14="http://schemas.microsoft.com/office/powerpoint/2010/main" val="163042974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Rectangle 2"/>
          <p:cNvSpPr>
            <a:spLocks noGrp="1" noChangeArrowheads="1"/>
          </p:cNvSpPr>
          <p:nvPr>
            <p:ph type="title" idx="4294967295"/>
          </p:nvPr>
        </p:nvSpPr>
        <p:spPr>
          <a:xfrm>
            <a:off x="0" y="317500"/>
            <a:ext cx="9144000" cy="654050"/>
          </a:xfrm>
        </p:spPr>
        <p:txBody>
          <a:bodyPr/>
          <a:lstStyle/>
          <a:p>
            <a:r>
              <a:rPr lang="en-US" dirty="0"/>
              <a:t>Closed Syllable</a:t>
            </a:r>
          </a:p>
        </p:txBody>
      </p:sp>
      <p:sp>
        <p:nvSpPr>
          <p:cNvPr id="2058243" name="Rectangle 3"/>
          <p:cNvSpPr>
            <a:spLocks noGrp="1" noChangeArrowheads="1"/>
          </p:cNvSpPr>
          <p:nvPr>
            <p:ph type="body" sz="half" idx="4294967295"/>
          </p:nvPr>
        </p:nvSpPr>
        <p:spPr>
          <a:xfrm>
            <a:off x="457199" y="1676400"/>
            <a:ext cx="4371975" cy="2865438"/>
          </a:xfrm>
        </p:spPr>
        <p:txBody>
          <a:bodyPr/>
          <a:lstStyle/>
          <a:p>
            <a:r>
              <a:rPr lang="en-US" dirty="0"/>
              <a:t>Has only one vowel</a:t>
            </a:r>
          </a:p>
          <a:p>
            <a:r>
              <a:rPr lang="en-US" dirty="0"/>
              <a:t>Vowel is followed by one or more consonants (closed in)</a:t>
            </a:r>
          </a:p>
          <a:p>
            <a:r>
              <a:rPr lang="en-US" dirty="0"/>
              <a:t>The vowel is short</a:t>
            </a:r>
          </a:p>
        </p:txBody>
      </p:sp>
      <p:sp>
        <p:nvSpPr>
          <p:cNvPr id="865284" name="AutoShape 4"/>
          <p:cNvSpPr>
            <a:spLocks noChangeArrowheads="1"/>
          </p:cNvSpPr>
          <p:nvPr/>
        </p:nvSpPr>
        <p:spPr bwMode="auto">
          <a:xfrm>
            <a:off x="7096125" y="162401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t</a:t>
            </a:r>
          </a:p>
        </p:txBody>
      </p:sp>
      <p:sp>
        <p:nvSpPr>
          <p:cNvPr id="865285" name="AutoShape 5"/>
          <p:cNvSpPr>
            <a:spLocks noChangeArrowheads="1"/>
          </p:cNvSpPr>
          <p:nvPr/>
        </p:nvSpPr>
        <p:spPr bwMode="auto">
          <a:xfrm>
            <a:off x="7096125" y="162401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sh</a:t>
            </a:r>
          </a:p>
        </p:txBody>
      </p:sp>
      <p:sp>
        <p:nvSpPr>
          <p:cNvPr id="865286" name="AutoShape 6"/>
          <p:cNvSpPr>
            <a:spLocks noChangeArrowheads="1"/>
          </p:cNvSpPr>
          <p:nvPr/>
        </p:nvSpPr>
        <p:spPr bwMode="auto">
          <a:xfrm>
            <a:off x="5943600" y="162401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m</a:t>
            </a:r>
          </a:p>
        </p:txBody>
      </p:sp>
      <p:sp>
        <p:nvSpPr>
          <p:cNvPr id="865287" name="AutoShape 7"/>
          <p:cNvSpPr>
            <a:spLocks noChangeArrowheads="1"/>
          </p:cNvSpPr>
          <p:nvPr/>
        </p:nvSpPr>
        <p:spPr bwMode="auto">
          <a:xfrm>
            <a:off x="6521450" y="1624013"/>
            <a:ext cx="500063"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a</a:t>
            </a:r>
          </a:p>
        </p:txBody>
      </p:sp>
      <p:sp>
        <p:nvSpPr>
          <p:cNvPr id="865288" name="AutoShape 8"/>
          <p:cNvSpPr>
            <a:spLocks noChangeArrowheads="1"/>
          </p:cNvSpPr>
          <p:nvPr/>
        </p:nvSpPr>
        <p:spPr bwMode="auto">
          <a:xfrm>
            <a:off x="5368925" y="162401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s</a:t>
            </a:r>
          </a:p>
        </p:txBody>
      </p:sp>
      <p:sp>
        <p:nvSpPr>
          <p:cNvPr id="865290" name="AutoShape 10"/>
          <p:cNvSpPr>
            <a:spLocks noChangeArrowheads="1"/>
          </p:cNvSpPr>
          <p:nvPr/>
        </p:nvSpPr>
        <p:spPr bwMode="auto">
          <a:xfrm>
            <a:off x="5367338" y="2584450"/>
            <a:ext cx="500062"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m</a:t>
            </a:r>
          </a:p>
        </p:txBody>
      </p:sp>
      <p:sp>
        <p:nvSpPr>
          <p:cNvPr id="865291" name="AutoShape 11"/>
          <p:cNvSpPr>
            <a:spLocks noChangeArrowheads="1"/>
          </p:cNvSpPr>
          <p:nvPr/>
        </p:nvSpPr>
        <p:spPr bwMode="auto">
          <a:xfrm>
            <a:off x="5945188" y="2584450"/>
            <a:ext cx="500062"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e</a:t>
            </a:r>
          </a:p>
        </p:txBody>
      </p:sp>
      <p:grpSp>
        <p:nvGrpSpPr>
          <p:cNvPr id="2" name="Group 12"/>
          <p:cNvGrpSpPr>
            <a:grpSpLocks/>
          </p:cNvGrpSpPr>
          <p:nvPr/>
        </p:nvGrpSpPr>
        <p:grpSpPr bwMode="auto">
          <a:xfrm>
            <a:off x="5368925" y="3544888"/>
            <a:ext cx="2228850" cy="690562"/>
            <a:chOff x="2178" y="2233"/>
            <a:chExt cx="1404" cy="435"/>
          </a:xfrm>
        </p:grpSpPr>
        <p:sp>
          <p:nvSpPr>
            <p:cNvPr id="2058252" name="AutoShape 13"/>
            <p:cNvSpPr>
              <a:spLocks noChangeArrowheads="1"/>
            </p:cNvSpPr>
            <p:nvPr/>
          </p:nvSpPr>
          <p:spPr bwMode="auto">
            <a:xfrm>
              <a:off x="3267" y="2233"/>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t</a:t>
              </a:r>
            </a:p>
          </p:txBody>
        </p:sp>
        <p:sp>
          <p:nvSpPr>
            <p:cNvPr id="2058253" name="AutoShape 14"/>
            <p:cNvSpPr>
              <a:spLocks noChangeArrowheads="1"/>
            </p:cNvSpPr>
            <p:nvPr/>
          </p:nvSpPr>
          <p:spPr bwMode="auto">
            <a:xfrm>
              <a:off x="2178" y="2233"/>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m</a:t>
              </a:r>
            </a:p>
          </p:txBody>
        </p:sp>
        <p:sp>
          <p:nvSpPr>
            <p:cNvPr id="2058254" name="AutoShape 15"/>
            <p:cNvSpPr>
              <a:spLocks noChangeArrowheads="1"/>
            </p:cNvSpPr>
            <p:nvPr/>
          </p:nvSpPr>
          <p:spPr bwMode="auto">
            <a:xfrm>
              <a:off x="2542" y="2233"/>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e</a:t>
              </a:r>
            </a:p>
          </p:txBody>
        </p:sp>
        <p:sp>
          <p:nvSpPr>
            <p:cNvPr id="2058255" name="AutoShape 16"/>
            <p:cNvSpPr>
              <a:spLocks noChangeArrowheads="1"/>
            </p:cNvSpPr>
            <p:nvPr/>
          </p:nvSpPr>
          <p:spPr bwMode="auto">
            <a:xfrm>
              <a:off x="2904" y="2233"/>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a</a:t>
              </a:r>
            </a:p>
          </p:txBody>
        </p:sp>
      </p:grpSp>
      <p:grpSp>
        <p:nvGrpSpPr>
          <p:cNvPr id="3" name="Group 17"/>
          <p:cNvGrpSpPr>
            <a:grpSpLocks/>
          </p:cNvGrpSpPr>
          <p:nvPr/>
        </p:nvGrpSpPr>
        <p:grpSpPr bwMode="auto">
          <a:xfrm>
            <a:off x="5368925" y="4505325"/>
            <a:ext cx="2228850" cy="690563"/>
            <a:chOff x="2178" y="2838"/>
            <a:chExt cx="1404" cy="435"/>
          </a:xfrm>
        </p:grpSpPr>
        <p:sp>
          <p:nvSpPr>
            <p:cNvPr id="2058257" name="AutoShape 18"/>
            <p:cNvSpPr>
              <a:spLocks noChangeArrowheads="1"/>
            </p:cNvSpPr>
            <p:nvPr/>
          </p:nvSpPr>
          <p:spPr bwMode="auto">
            <a:xfrm>
              <a:off x="2904" y="2838"/>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t</a:t>
              </a:r>
            </a:p>
          </p:txBody>
        </p:sp>
        <p:sp>
          <p:nvSpPr>
            <p:cNvPr id="2058258" name="AutoShape 19"/>
            <p:cNvSpPr>
              <a:spLocks noChangeArrowheads="1"/>
            </p:cNvSpPr>
            <p:nvPr/>
          </p:nvSpPr>
          <p:spPr bwMode="auto">
            <a:xfrm>
              <a:off x="2178" y="2838"/>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m</a:t>
              </a:r>
            </a:p>
          </p:txBody>
        </p:sp>
        <p:sp>
          <p:nvSpPr>
            <p:cNvPr id="2058259" name="AutoShape 20"/>
            <p:cNvSpPr>
              <a:spLocks noChangeArrowheads="1"/>
            </p:cNvSpPr>
            <p:nvPr/>
          </p:nvSpPr>
          <p:spPr bwMode="auto">
            <a:xfrm>
              <a:off x="2542" y="2838"/>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a</a:t>
              </a:r>
            </a:p>
          </p:txBody>
        </p:sp>
        <p:sp>
          <p:nvSpPr>
            <p:cNvPr id="2058260" name="AutoShape 21"/>
            <p:cNvSpPr>
              <a:spLocks noChangeArrowheads="1"/>
            </p:cNvSpPr>
            <p:nvPr/>
          </p:nvSpPr>
          <p:spPr bwMode="auto">
            <a:xfrm>
              <a:off x="3267" y="2838"/>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e</a:t>
              </a:r>
            </a:p>
          </p:txBody>
        </p:sp>
      </p:grpSp>
      <p:grpSp>
        <p:nvGrpSpPr>
          <p:cNvPr id="4" name="Group 22"/>
          <p:cNvGrpSpPr>
            <a:grpSpLocks/>
          </p:cNvGrpSpPr>
          <p:nvPr/>
        </p:nvGrpSpPr>
        <p:grpSpPr bwMode="auto">
          <a:xfrm>
            <a:off x="5368925" y="5465763"/>
            <a:ext cx="1652588" cy="690562"/>
            <a:chOff x="2178" y="3443"/>
            <a:chExt cx="1041" cy="435"/>
          </a:xfrm>
        </p:grpSpPr>
        <p:sp>
          <p:nvSpPr>
            <p:cNvPr id="2058262" name="AutoShape 23"/>
            <p:cNvSpPr>
              <a:spLocks noChangeArrowheads="1"/>
            </p:cNvSpPr>
            <p:nvPr/>
          </p:nvSpPr>
          <p:spPr bwMode="auto">
            <a:xfrm>
              <a:off x="2904" y="3443"/>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sh</a:t>
              </a:r>
            </a:p>
          </p:txBody>
        </p:sp>
        <p:sp>
          <p:nvSpPr>
            <p:cNvPr id="2058263" name="AutoShape 24"/>
            <p:cNvSpPr>
              <a:spLocks noChangeArrowheads="1"/>
            </p:cNvSpPr>
            <p:nvPr/>
          </p:nvSpPr>
          <p:spPr bwMode="auto">
            <a:xfrm>
              <a:off x="2178" y="3443"/>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l</a:t>
              </a:r>
            </a:p>
          </p:txBody>
        </p:sp>
        <p:sp>
          <p:nvSpPr>
            <p:cNvPr id="2058264" name="AutoShape 25"/>
            <p:cNvSpPr>
              <a:spLocks noChangeArrowheads="1"/>
            </p:cNvSpPr>
            <p:nvPr/>
          </p:nvSpPr>
          <p:spPr bwMode="auto">
            <a:xfrm>
              <a:off x="2542" y="3443"/>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i</a:t>
              </a:r>
            </a:p>
          </p:txBody>
        </p:sp>
      </p:grpSp>
      <p:grpSp>
        <p:nvGrpSpPr>
          <p:cNvPr id="5" name="Group 26"/>
          <p:cNvGrpSpPr>
            <a:grpSpLocks/>
          </p:cNvGrpSpPr>
          <p:nvPr/>
        </p:nvGrpSpPr>
        <p:grpSpPr bwMode="auto">
          <a:xfrm>
            <a:off x="6407150" y="3467100"/>
            <a:ext cx="773113" cy="914400"/>
            <a:chOff x="4032" y="2784"/>
            <a:chExt cx="528" cy="624"/>
          </a:xfrm>
        </p:grpSpPr>
        <p:sp>
          <p:nvSpPr>
            <p:cNvPr id="2058266" name="Line 27"/>
            <p:cNvSpPr>
              <a:spLocks noChangeShapeType="1"/>
            </p:cNvSpPr>
            <p:nvPr/>
          </p:nvSpPr>
          <p:spPr bwMode="auto">
            <a:xfrm>
              <a:off x="4032" y="2784"/>
              <a:ext cx="528" cy="624"/>
            </a:xfrm>
            <a:prstGeom prst="line">
              <a:avLst/>
            </a:prstGeom>
            <a:noFill/>
            <a:ln w="76200">
              <a:solidFill>
                <a:srgbClr val="000000"/>
              </a:solidFill>
              <a:round/>
              <a:headEnd/>
              <a:tailEnd/>
            </a:ln>
          </p:spPr>
          <p:txBody>
            <a:bodyPr/>
            <a:lstStyle/>
            <a:p>
              <a:endParaRPr lang="en-US" dirty="0">
                <a:solidFill>
                  <a:srgbClr val="1D528D"/>
                </a:solidFill>
              </a:endParaRPr>
            </a:p>
          </p:txBody>
        </p:sp>
        <p:sp>
          <p:nvSpPr>
            <p:cNvPr id="2058267" name="Line 28"/>
            <p:cNvSpPr>
              <a:spLocks noChangeShapeType="1"/>
            </p:cNvSpPr>
            <p:nvPr/>
          </p:nvSpPr>
          <p:spPr bwMode="auto">
            <a:xfrm flipH="1">
              <a:off x="4104" y="2784"/>
              <a:ext cx="360" cy="624"/>
            </a:xfrm>
            <a:prstGeom prst="line">
              <a:avLst/>
            </a:prstGeom>
            <a:noFill/>
            <a:ln w="76200">
              <a:solidFill>
                <a:srgbClr val="000000"/>
              </a:solidFill>
              <a:round/>
              <a:headEnd/>
              <a:tailEnd/>
            </a:ln>
          </p:spPr>
          <p:txBody>
            <a:bodyPr/>
            <a:lstStyle/>
            <a:p>
              <a:endParaRPr lang="en-US" dirty="0">
                <a:solidFill>
                  <a:srgbClr val="1D528D"/>
                </a:solidFill>
              </a:endParaRPr>
            </a:p>
          </p:txBody>
        </p:sp>
      </p:grpSp>
      <p:grpSp>
        <p:nvGrpSpPr>
          <p:cNvPr id="6" name="Group 29"/>
          <p:cNvGrpSpPr>
            <a:grpSpLocks/>
          </p:cNvGrpSpPr>
          <p:nvPr/>
        </p:nvGrpSpPr>
        <p:grpSpPr bwMode="auto">
          <a:xfrm>
            <a:off x="6983413" y="4427538"/>
            <a:ext cx="773112" cy="914400"/>
            <a:chOff x="4032" y="2784"/>
            <a:chExt cx="528" cy="624"/>
          </a:xfrm>
        </p:grpSpPr>
        <p:sp>
          <p:nvSpPr>
            <p:cNvPr id="2058269" name="Line 30"/>
            <p:cNvSpPr>
              <a:spLocks noChangeShapeType="1"/>
            </p:cNvSpPr>
            <p:nvPr/>
          </p:nvSpPr>
          <p:spPr bwMode="auto">
            <a:xfrm>
              <a:off x="4032" y="2784"/>
              <a:ext cx="528" cy="624"/>
            </a:xfrm>
            <a:prstGeom prst="line">
              <a:avLst/>
            </a:prstGeom>
            <a:noFill/>
            <a:ln w="76200">
              <a:solidFill>
                <a:srgbClr val="000000"/>
              </a:solidFill>
              <a:round/>
              <a:headEnd/>
              <a:tailEnd/>
            </a:ln>
          </p:spPr>
          <p:txBody>
            <a:bodyPr/>
            <a:lstStyle/>
            <a:p>
              <a:endParaRPr lang="en-US" dirty="0">
                <a:solidFill>
                  <a:srgbClr val="1D528D"/>
                </a:solidFill>
              </a:endParaRPr>
            </a:p>
          </p:txBody>
        </p:sp>
        <p:sp>
          <p:nvSpPr>
            <p:cNvPr id="2058270" name="Line 31"/>
            <p:cNvSpPr>
              <a:spLocks noChangeShapeType="1"/>
            </p:cNvSpPr>
            <p:nvPr/>
          </p:nvSpPr>
          <p:spPr bwMode="auto">
            <a:xfrm flipH="1">
              <a:off x="4104" y="2784"/>
              <a:ext cx="360" cy="624"/>
            </a:xfrm>
            <a:prstGeom prst="line">
              <a:avLst/>
            </a:prstGeom>
            <a:noFill/>
            <a:ln w="76200">
              <a:solidFill>
                <a:srgbClr val="000000"/>
              </a:solidFill>
              <a:round/>
              <a:headEnd/>
              <a:tailEnd/>
            </a:ln>
          </p:spPr>
          <p:txBody>
            <a:bodyPr/>
            <a:lstStyle/>
            <a:p>
              <a:endParaRPr lang="en-US" dirty="0">
                <a:solidFill>
                  <a:srgbClr val="1D528D"/>
                </a:solidFill>
              </a:endParaRPr>
            </a:p>
          </p:txBody>
        </p:sp>
      </p:grpSp>
      <p:sp>
        <p:nvSpPr>
          <p:cNvPr id="2058271" name="AutoShape 32"/>
          <p:cNvSpPr>
            <a:spLocks noChangeArrowheads="1"/>
          </p:cNvSpPr>
          <p:nvPr/>
        </p:nvSpPr>
        <p:spPr bwMode="auto">
          <a:xfrm>
            <a:off x="2395538" y="4572000"/>
            <a:ext cx="500062"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t</a:t>
            </a:r>
          </a:p>
        </p:txBody>
      </p:sp>
      <p:sp>
        <p:nvSpPr>
          <p:cNvPr id="2058272" name="AutoShape 33"/>
          <p:cNvSpPr>
            <a:spLocks noChangeArrowheads="1"/>
          </p:cNvSpPr>
          <p:nvPr/>
        </p:nvSpPr>
        <p:spPr bwMode="auto">
          <a:xfrm>
            <a:off x="1828800" y="4572000"/>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i</a:t>
            </a:r>
          </a:p>
        </p:txBody>
      </p:sp>
      <p:grpSp>
        <p:nvGrpSpPr>
          <p:cNvPr id="7" name="Group 29"/>
          <p:cNvGrpSpPr>
            <a:grpSpLocks/>
          </p:cNvGrpSpPr>
          <p:nvPr/>
        </p:nvGrpSpPr>
        <p:grpSpPr bwMode="auto">
          <a:xfrm>
            <a:off x="5868988" y="2552700"/>
            <a:ext cx="773112" cy="914400"/>
            <a:chOff x="4032" y="2784"/>
            <a:chExt cx="528" cy="624"/>
          </a:xfrm>
        </p:grpSpPr>
        <p:sp>
          <p:nvSpPr>
            <p:cNvPr id="2058275" name="Line 30"/>
            <p:cNvSpPr>
              <a:spLocks noChangeShapeType="1"/>
            </p:cNvSpPr>
            <p:nvPr/>
          </p:nvSpPr>
          <p:spPr bwMode="auto">
            <a:xfrm>
              <a:off x="4032" y="2784"/>
              <a:ext cx="528" cy="624"/>
            </a:xfrm>
            <a:prstGeom prst="line">
              <a:avLst/>
            </a:prstGeom>
            <a:noFill/>
            <a:ln w="76200">
              <a:solidFill>
                <a:srgbClr val="000000"/>
              </a:solidFill>
              <a:round/>
              <a:headEnd/>
              <a:tailEnd/>
            </a:ln>
          </p:spPr>
          <p:txBody>
            <a:bodyPr/>
            <a:lstStyle/>
            <a:p>
              <a:endParaRPr lang="en-US" dirty="0">
                <a:solidFill>
                  <a:srgbClr val="1D528D"/>
                </a:solidFill>
              </a:endParaRPr>
            </a:p>
          </p:txBody>
        </p:sp>
        <p:sp>
          <p:nvSpPr>
            <p:cNvPr id="2058276" name="Line 31"/>
            <p:cNvSpPr>
              <a:spLocks noChangeShapeType="1"/>
            </p:cNvSpPr>
            <p:nvPr/>
          </p:nvSpPr>
          <p:spPr bwMode="auto">
            <a:xfrm flipH="1">
              <a:off x="4104" y="2784"/>
              <a:ext cx="360" cy="624"/>
            </a:xfrm>
            <a:prstGeom prst="line">
              <a:avLst/>
            </a:prstGeom>
            <a:noFill/>
            <a:ln w="76200">
              <a:solidFill>
                <a:srgbClr val="000000"/>
              </a:solidFill>
              <a:round/>
              <a:headEnd/>
              <a:tailEnd/>
            </a:ln>
          </p:spPr>
          <p:txBody>
            <a:bodyPr/>
            <a:lstStyle/>
            <a:p>
              <a:endParaRPr lang="en-US" dirty="0">
                <a:solidFill>
                  <a:srgbClr val="1D528D"/>
                </a:solidFill>
              </a:endParaRPr>
            </a:p>
          </p:txBody>
        </p:sp>
      </p:grpSp>
    </p:spTree>
    <p:extLst>
      <p:ext uri="{BB962C8B-B14F-4D97-AF65-F5344CB8AC3E}">
        <p14:creationId xmlns:p14="http://schemas.microsoft.com/office/powerpoint/2010/main" val="160095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7"/>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865284"/>
                                        </p:tgtEl>
                                        <p:attrNameLst>
                                          <p:attrName>style.visibility</p:attrName>
                                        </p:attrNameLst>
                                      </p:cBhvr>
                                      <p:to>
                                        <p:strVal val="visible"/>
                                      </p:to>
                                    </p:set>
                                    <p:anim calcmode="lin" valueType="num">
                                      <p:cBhvr additive="base">
                                        <p:cTn id="10" dur="500" fill="hold"/>
                                        <p:tgtEl>
                                          <p:spTgt spid="865284"/>
                                        </p:tgtEl>
                                        <p:attrNameLst>
                                          <p:attrName>ppt_x</p:attrName>
                                        </p:attrNameLst>
                                      </p:cBhvr>
                                      <p:tavLst>
                                        <p:tav tm="0">
                                          <p:val>
                                            <p:strVal val="1+#ppt_w/2"/>
                                          </p:val>
                                        </p:tav>
                                        <p:tav tm="100000">
                                          <p:val>
                                            <p:strVal val="#ppt_x"/>
                                          </p:val>
                                        </p:tav>
                                      </p:tavLst>
                                    </p:anim>
                                    <p:anim calcmode="lin" valueType="num">
                                      <p:cBhvr additive="base">
                                        <p:cTn id="11" dur="500" fill="hold"/>
                                        <p:tgtEl>
                                          <p:spTgt spid="86528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528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6528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65288"/>
                                        </p:tgtEl>
                                        <p:attrNameLst>
                                          <p:attrName>style.visibility</p:attrName>
                                        </p:attrNameLst>
                                      </p:cBhvr>
                                      <p:to>
                                        <p:strVal val="visible"/>
                                      </p:to>
                                    </p:set>
                                    <p:anim calcmode="lin" valueType="num">
                                      <p:cBhvr additive="base">
                                        <p:cTn id="24" dur="500" fill="hold"/>
                                        <p:tgtEl>
                                          <p:spTgt spid="865288"/>
                                        </p:tgtEl>
                                        <p:attrNameLst>
                                          <p:attrName>ppt_x</p:attrName>
                                        </p:attrNameLst>
                                      </p:cBhvr>
                                      <p:tavLst>
                                        <p:tav tm="0">
                                          <p:val>
                                            <p:strVal val="0-#ppt_w/2"/>
                                          </p:val>
                                        </p:tav>
                                        <p:tav tm="100000">
                                          <p:val>
                                            <p:strVal val="#ppt_x"/>
                                          </p:val>
                                        </p:tav>
                                      </p:tavLst>
                                    </p:anim>
                                    <p:anim calcmode="lin" valueType="num">
                                      <p:cBhvr additive="base">
                                        <p:cTn id="25" dur="500" fill="hold"/>
                                        <p:tgtEl>
                                          <p:spTgt spid="86528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65290"/>
                                        </p:tgtEl>
                                        <p:attrNameLst>
                                          <p:attrName>style.visibility</p:attrName>
                                        </p:attrNameLst>
                                      </p:cBhvr>
                                      <p:to>
                                        <p:strVal val="visible"/>
                                      </p:to>
                                    </p:set>
                                  </p:childTnLst>
                                </p:cTn>
                              </p:par>
                            </p:childTnLst>
                          </p:cTn>
                        </p:par>
                        <p:par>
                          <p:cTn id="30" fill="hold">
                            <p:stCondLst>
                              <p:cond delay="0"/>
                            </p:stCondLst>
                            <p:childTnLst>
                              <p:par>
                                <p:cTn id="31" presetID="2" presetClass="entr" presetSubtype="2" fill="hold" grpId="0" nodeType="afterEffect">
                                  <p:stCondLst>
                                    <p:cond delay="0"/>
                                  </p:stCondLst>
                                  <p:childTnLst>
                                    <p:set>
                                      <p:cBhvr>
                                        <p:cTn id="32" dur="1" fill="hold">
                                          <p:stCondLst>
                                            <p:cond delay="0"/>
                                          </p:stCondLst>
                                        </p:cTn>
                                        <p:tgtEl>
                                          <p:spTgt spid="865291"/>
                                        </p:tgtEl>
                                        <p:attrNameLst>
                                          <p:attrName>style.visibility</p:attrName>
                                        </p:attrNameLst>
                                      </p:cBhvr>
                                      <p:to>
                                        <p:strVal val="visible"/>
                                      </p:to>
                                    </p:set>
                                    <p:anim calcmode="lin" valueType="num">
                                      <p:cBhvr additive="base">
                                        <p:cTn id="33" dur="500" fill="hold"/>
                                        <p:tgtEl>
                                          <p:spTgt spid="865291"/>
                                        </p:tgtEl>
                                        <p:attrNameLst>
                                          <p:attrName>ppt_x</p:attrName>
                                        </p:attrNameLst>
                                      </p:cBhvr>
                                      <p:tavLst>
                                        <p:tav tm="0">
                                          <p:val>
                                            <p:strVal val="1+#ppt_w/2"/>
                                          </p:val>
                                        </p:tav>
                                        <p:tav tm="100000">
                                          <p:val>
                                            <p:strVal val="#ppt_x"/>
                                          </p:val>
                                        </p:tav>
                                      </p:tavLst>
                                    </p:anim>
                                    <p:anim calcmode="lin" valueType="num">
                                      <p:cBhvr additive="base">
                                        <p:cTn id="34" dur="500" fill="hold"/>
                                        <p:tgtEl>
                                          <p:spTgt spid="86529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animBg="1"/>
      <p:bldP spid="865285" grpId="0" animBg="1"/>
      <p:bldP spid="865286" grpId="0" animBg="1"/>
      <p:bldP spid="865287" grpId="0" animBg="1"/>
      <p:bldP spid="865288" grpId="0" animBg="1"/>
      <p:bldP spid="865290" grpId="0" animBg="1"/>
      <p:bldP spid="8652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914400" y="317500"/>
            <a:ext cx="8074025" cy="654050"/>
          </a:xfrm>
        </p:spPr>
        <p:txBody>
          <a:bodyPr/>
          <a:lstStyle/>
          <a:p>
            <a:pPr eaLnBrk="1" hangingPunct="1"/>
            <a:r>
              <a:rPr lang="en-US" dirty="0" smtClean="0"/>
              <a:t>Systematic Sequence of Skills</a:t>
            </a:r>
          </a:p>
        </p:txBody>
      </p:sp>
      <p:sp>
        <p:nvSpPr>
          <p:cNvPr id="857093" name="AutoShape 5"/>
          <p:cNvSpPr>
            <a:spLocks noChangeArrowheads="1"/>
          </p:cNvSpPr>
          <p:nvPr/>
        </p:nvSpPr>
        <p:spPr bwMode="auto">
          <a:xfrm>
            <a:off x="2819400" y="29765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s</a:t>
            </a:r>
          </a:p>
        </p:txBody>
      </p:sp>
      <p:sp>
        <p:nvSpPr>
          <p:cNvPr id="857094" name="AutoShape 6"/>
          <p:cNvSpPr>
            <a:spLocks noChangeArrowheads="1"/>
          </p:cNvSpPr>
          <p:nvPr/>
        </p:nvSpPr>
        <p:spPr bwMode="auto">
          <a:xfrm>
            <a:off x="3429000" y="29765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l</a:t>
            </a:r>
          </a:p>
        </p:txBody>
      </p:sp>
      <p:sp>
        <p:nvSpPr>
          <p:cNvPr id="857095" name="AutoShape 7"/>
          <p:cNvSpPr>
            <a:spLocks noChangeArrowheads="1"/>
          </p:cNvSpPr>
          <p:nvPr/>
        </p:nvSpPr>
        <p:spPr bwMode="auto">
          <a:xfrm>
            <a:off x="4038600" y="2976563"/>
            <a:ext cx="500063"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a</a:t>
            </a:r>
          </a:p>
        </p:txBody>
      </p:sp>
      <p:sp>
        <p:nvSpPr>
          <p:cNvPr id="857096" name="AutoShape 8"/>
          <p:cNvSpPr>
            <a:spLocks noChangeArrowheads="1"/>
          </p:cNvSpPr>
          <p:nvPr/>
        </p:nvSpPr>
        <p:spPr bwMode="auto">
          <a:xfrm>
            <a:off x="2819400" y="38147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s</a:t>
            </a:r>
          </a:p>
        </p:txBody>
      </p:sp>
      <p:sp>
        <p:nvSpPr>
          <p:cNvPr id="857097" name="AutoShape 9"/>
          <p:cNvSpPr>
            <a:spLocks noChangeArrowheads="1"/>
          </p:cNvSpPr>
          <p:nvPr/>
        </p:nvSpPr>
        <p:spPr bwMode="auto">
          <a:xfrm>
            <a:off x="3429000" y="38147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l</a:t>
            </a:r>
          </a:p>
        </p:txBody>
      </p:sp>
      <p:sp>
        <p:nvSpPr>
          <p:cNvPr id="857098" name="AutoShape 10"/>
          <p:cNvSpPr>
            <a:spLocks noChangeArrowheads="1"/>
          </p:cNvSpPr>
          <p:nvPr/>
        </p:nvSpPr>
        <p:spPr bwMode="auto">
          <a:xfrm>
            <a:off x="4038600" y="3814763"/>
            <a:ext cx="500063"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u</a:t>
            </a:r>
          </a:p>
        </p:txBody>
      </p:sp>
      <p:sp>
        <p:nvSpPr>
          <p:cNvPr id="857099" name="AutoShape 11"/>
          <p:cNvSpPr>
            <a:spLocks noChangeArrowheads="1"/>
          </p:cNvSpPr>
          <p:nvPr/>
        </p:nvSpPr>
        <p:spPr bwMode="auto">
          <a:xfrm>
            <a:off x="4648200" y="3810000"/>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m</a:t>
            </a:r>
          </a:p>
        </p:txBody>
      </p:sp>
      <p:grpSp>
        <p:nvGrpSpPr>
          <p:cNvPr id="2" name="Group 21"/>
          <p:cNvGrpSpPr>
            <a:grpSpLocks/>
          </p:cNvGrpSpPr>
          <p:nvPr/>
        </p:nvGrpSpPr>
        <p:grpSpPr bwMode="auto">
          <a:xfrm>
            <a:off x="2819400" y="2143125"/>
            <a:ext cx="1719263" cy="690563"/>
            <a:chOff x="1776" y="1440"/>
            <a:chExt cx="1083" cy="435"/>
          </a:xfrm>
        </p:grpSpPr>
        <p:sp>
          <p:nvSpPr>
            <p:cNvPr id="18451" name="AutoShape 3"/>
            <p:cNvSpPr>
              <a:spLocks noChangeArrowheads="1"/>
            </p:cNvSpPr>
            <p:nvPr/>
          </p:nvSpPr>
          <p:spPr bwMode="auto">
            <a:xfrm>
              <a:off x="1776" y="1440"/>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l</a:t>
              </a:r>
            </a:p>
          </p:txBody>
        </p:sp>
        <p:sp>
          <p:nvSpPr>
            <p:cNvPr id="18452" name="AutoShape 4"/>
            <p:cNvSpPr>
              <a:spLocks noChangeArrowheads="1"/>
            </p:cNvSpPr>
            <p:nvPr/>
          </p:nvSpPr>
          <p:spPr bwMode="auto">
            <a:xfrm>
              <a:off x="2160" y="1440"/>
              <a:ext cx="315" cy="435"/>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a</a:t>
              </a:r>
            </a:p>
          </p:txBody>
        </p:sp>
        <p:sp>
          <p:nvSpPr>
            <p:cNvPr id="18453" name="AutoShape 12"/>
            <p:cNvSpPr>
              <a:spLocks noChangeArrowheads="1"/>
            </p:cNvSpPr>
            <p:nvPr/>
          </p:nvSpPr>
          <p:spPr bwMode="auto">
            <a:xfrm>
              <a:off x="2544" y="1440"/>
              <a:ext cx="315" cy="435"/>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sh</a:t>
              </a:r>
            </a:p>
          </p:txBody>
        </p:sp>
      </p:grpSp>
      <p:sp>
        <p:nvSpPr>
          <p:cNvPr id="857101" name="AutoShape 13"/>
          <p:cNvSpPr>
            <a:spLocks noChangeArrowheads="1"/>
          </p:cNvSpPr>
          <p:nvPr/>
        </p:nvSpPr>
        <p:spPr bwMode="auto">
          <a:xfrm>
            <a:off x="5257800" y="3819525"/>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p</a:t>
            </a:r>
          </a:p>
        </p:txBody>
      </p:sp>
      <p:sp>
        <p:nvSpPr>
          <p:cNvPr id="857102" name="AutoShape 14"/>
          <p:cNvSpPr>
            <a:spLocks noChangeArrowheads="1"/>
          </p:cNvSpPr>
          <p:nvPr/>
        </p:nvSpPr>
        <p:spPr bwMode="auto">
          <a:xfrm>
            <a:off x="2819400" y="46529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s</a:t>
            </a:r>
          </a:p>
        </p:txBody>
      </p:sp>
      <p:sp>
        <p:nvSpPr>
          <p:cNvPr id="857103" name="AutoShape 15"/>
          <p:cNvSpPr>
            <a:spLocks noChangeArrowheads="1"/>
          </p:cNvSpPr>
          <p:nvPr/>
        </p:nvSpPr>
        <p:spPr bwMode="auto">
          <a:xfrm>
            <a:off x="4648200" y="4657725"/>
            <a:ext cx="500063" cy="690563"/>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i</a:t>
            </a:r>
          </a:p>
        </p:txBody>
      </p:sp>
      <p:sp>
        <p:nvSpPr>
          <p:cNvPr id="857104" name="AutoShape 16"/>
          <p:cNvSpPr>
            <a:spLocks noChangeArrowheads="1"/>
          </p:cNvSpPr>
          <p:nvPr/>
        </p:nvSpPr>
        <p:spPr bwMode="auto">
          <a:xfrm>
            <a:off x="3429000" y="4657725"/>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c</a:t>
            </a:r>
          </a:p>
        </p:txBody>
      </p:sp>
      <p:sp>
        <p:nvSpPr>
          <p:cNvPr id="857105" name="AutoShape 17"/>
          <p:cNvSpPr>
            <a:spLocks noChangeArrowheads="1"/>
          </p:cNvSpPr>
          <p:nvPr/>
        </p:nvSpPr>
        <p:spPr bwMode="auto">
          <a:xfrm>
            <a:off x="4038600" y="4662488"/>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r</a:t>
            </a:r>
          </a:p>
        </p:txBody>
      </p:sp>
      <p:sp>
        <p:nvSpPr>
          <p:cNvPr id="857106" name="AutoShape 18"/>
          <p:cNvSpPr>
            <a:spLocks noChangeArrowheads="1"/>
          </p:cNvSpPr>
          <p:nvPr/>
        </p:nvSpPr>
        <p:spPr bwMode="auto">
          <a:xfrm>
            <a:off x="5257800" y="46529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p</a:t>
            </a:r>
          </a:p>
        </p:txBody>
      </p:sp>
      <p:sp>
        <p:nvSpPr>
          <p:cNvPr id="857107" name="AutoShape 19"/>
          <p:cNvSpPr>
            <a:spLocks noChangeArrowheads="1"/>
          </p:cNvSpPr>
          <p:nvPr/>
        </p:nvSpPr>
        <p:spPr bwMode="auto">
          <a:xfrm>
            <a:off x="5867400" y="4652963"/>
            <a:ext cx="500063"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t</a:t>
            </a:r>
          </a:p>
        </p:txBody>
      </p:sp>
      <p:sp>
        <p:nvSpPr>
          <p:cNvPr id="857108" name="AutoShape 20"/>
          <p:cNvSpPr>
            <a:spLocks noChangeArrowheads="1"/>
          </p:cNvSpPr>
          <p:nvPr/>
        </p:nvSpPr>
        <p:spPr bwMode="auto">
          <a:xfrm>
            <a:off x="4648200" y="2981325"/>
            <a:ext cx="500063"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2800" dirty="0">
                <a:solidFill>
                  <a:srgbClr val="000000"/>
                </a:solidFill>
                <a:latin typeface="Times New Roman" pitchFamily="18" charset="0"/>
              </a:rPr>
              <a:t>sh</a:t>
            </a:r>
          </a:p>
        </p:txBody>
      </p:sp>
    </p:spTree>
    <p:extLst>
      <p:ext uri="{BB962C8B-B14F-4D97-AF65-F5344CB8AC3E}">
        <p14:creationId xmlns:p14="http://schemas.microsoft.com/office/powerpoint/2010/main" val="266118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70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7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70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70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70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70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70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7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70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7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71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71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710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710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7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3" grpId="0" animBg="1"/>
      <p:bldP spid="857094" grpId="0" animBg="1"/>
      <p:bldP spid="857095" grpId="0" animBg="1"/>
      <p:bldP spid="857096" grpId="0" animBg="1"/>
      <p:bldP spid="857097" grpId="0" animBg="1"/>
      <p:bldP spid="857098" grpId="0" animBg="1"/>
      <p:bldP spid="857099" grpId="0" animBg="1"/>
      <p:bldP spid="857101" grpId="0" animBg="1"/>
      <p:bldP spid="857102" grpId="0" animBg="1"/>
      <p:bldP spid="857103" grpId="0" animBg="1"/>
      <p:bldP spid="857104" grpId="0" animBg="1"/>
      <p:bldP spid="857105" grpId="0" animBg="1"/>
      <p:bldP spid="857106" grpId="0" animBg="1"/>
      <p:bldP spid="857107" grpId="0" animBg="1"/>
      <p:bldP spid="85710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304800"/>
            <a:ext cx="8915400" cy="519113"/>
          </a:xfrm>
          <a:prstGeom prst="rect">
            <a:avLst/>
          </a:prstGeom>
          <a:noFill/>
          <a:ln w="9525">
            <a:noFill/>
            <a:miter lim="800000"/>
            <a:headEnd/>
            <a:tailEnd/>
          </a:ln>
        </p:spPr>
        <p:txBody>
          <a:bodyPr>
            <a:spAutoFit/>
          </a:bodyPr>
          <a:lstStyle/>
          <a:p>
            <a:pPr>
              <a:lnSpc>
                <a:spcPct val="70000"/>
              </a:lnSpc>
              <a:spcBef>
                <a:spcPct val="50000"/>
              </a:spcBef>
            </a:pPr>
            <a:endParaRPr lang="en-US" sz="4000" b="1" u="sng" dirty="0">
              <a:solidFill>
                <a:srgbClr val="000066"/>
              </a:solidFill>
              <a:latin typeface="Times New Roman" pitchFamily="18" charset="0"/>
            </a:endParaRPr>
          </a:p>
        </p:txBody>
      </p:sp>
      <p:grpSp>
        <p:nvGrpSpPr>
          <p:cNvPr id="2" name="Group 17"/>
          <p:cNvGrpSpPr>
            <a:grpSpLocks/>
          </p:cNvGrpSpPr>
          <p:nvPr/>
        </p:nvGrpSpPr>
        <p:grpSpPr bwMode="auto">
          <a:xfrm>
            <a:off x="2590800" y="1843088"/>
            <a:ext cx="3810000" cy="641350"/>
            <a:chOff x="1728" y="960"/>
            <a:chExt cx="2400" cy="403"/>
          </a:xfrm>
        </p:grpSpPr>
        <p:sp>
          <p:nvSpPr>
            <p:cNvPr id="46095" name="Text Box 3"/>
            <p:cNvSpPr txBox="1">
              <a:spLocks noChangeArrowheads="1"/>
            </p:cNvSpPr>
            <p:nvPr/>
          </p:nvSpPr>
          <p:spPr bwMode="auto">
            <a:xfrm>
              <a:off x="1728" y="960"/>
              <a:ext cx="1152" cy="403"/>
            </a:xfrm>
            <a:prstGeom prst="rect">
              <a:avLst/>
            </a:prstGeom>
            <a:solidFill>
              <a:srgbClr val="FFFFFF"/>
            </a:solidFill>
            <a:ln w="9525">
              <a:solidFill>
                <a:srgbClr val="000000"/>
              </a:solidFill>
              <a:miter lim="800000"/>
              <a:headEnd/>
              <a:tailEnd/>
            </a:ln>
          </p:spPr>
          <p:txBody>
            <a:bodyPr anchor="ctr" anchorCtr="1"/>
            <a:lstStyle/>
            <a:p>
              <a:pPr eaLnBrk="0" hangingPunct="0">
                <a:spcBef>
                  <a:spcPct val="50000"/>
                </a:spcBef>
              </a:pPr>
              <a:r>
                <a:rPr lang="en-US" sz="3600" dirty="0">
                  <a:solidFill>
                    <a:srgbClr val="000000"/>
                  </a:solidFill>
                </a:rPr>
                <a:t>pub</a:t>
              </a:r>
            </a:p>
          </p:txBody>
        </p:sp>
        <p:sp>
          <p:nvSpPr>
            <p:cNvPr id="46096" name="Text Box 4"/>
            <p:cNvSpPr txBox="1">
              <a:spLocks noChangeArrowheads="1"/>
            </p:cNvSpPr>
            <p:nvPr/>
          </p:nvSpPr>
          <p:spPr bwMode="auto">
            <a:xfrm>
              <a:off x="2976" y="960"/>
              <a:ext cx="1152" cy="403"/>
            </a:xfrm>
            <a:prstGeom prst="rect">
              <a:avLst/>
            </a:prstGeom>
            <a:solidFill>
              <a:srgbClr val="FFFFFF"/>
            </a:solidFill>
            <a:ln w="9525">
              <a:solidFill>
                <a:srgbClr val="000000"/>
              </a:solidFill>
              <a:miter lim="800000"/>
              <a:headEnd/>
              <a:tailEnd/>
            </a:ln>
          </p:spPr>
          <p:txBody>
            <a:bodyPr anchor="ctr" anchorCtr="1"/>
            <a:lstStyle/>
            <a:p>
              <a:pPr eaLnBrk="0" hangingPunct="0">
                <a:spcBef>
                  <a:spcPct val="50000"/>
                </a:spcBef>
              </a:pPr>
              <a:r>
                <a:rPr lang="en-US" sz="3600" dirty="0">
                  <a:solidFill>
                    <a:srgbClr val="000000"/>
                  </a:solidFill>
                </a:rPr>
                <a:t>lish</a:t>
              </a:r>
            </a:p>
          </p:txBody>
        </p:sp>
      </p:grpSp>
      <p:sp>
        <p:nvSpPr>
          <p:cNvPr id="46084" name="Rectangle 11"/>
          <p:cNvSpPr>
            <a:spLocks noGrp="1" noChangeArrowheads="1"/>
          </p:cNvSpPr>
          <p:nvPr>
            <p:ph type="title" idx="4294967295"/>
          </p:nvPr>
        </p:nvSpPr>
        <p:spPr>
          <a:xfrm>
            <a:off x="914400" y="317500"/>
            <a:ext cx="8074025" cy="654050"/>
          </a:xfrm>
        </p:spPr>
        <p:txBody>
          <a:bodyPr/>
          <a:lstStyle/>
          <a:p>
            <a:r>
              <a:rPr lang="en-US" dirty="0" smtClean="0"/>
              <a:t>Syllable Instruction is Cumulative</a:t>
            </a:r>
          </a:p>
        </p:txBody>
      </p:sp>
      <p:grpSp>
        <p:nvGrpSpPr>
          <p:cNvPr id="3" name="Group 28"/>
          <p:cNvGrpSpPr>
            <a:grpSpLocks/>
          </p:cNvGrpSpPr>
          <p:nvPr/>
        </p:nvGrpSpPr>
        <p:grpSpPr bwMode="auto">
          <a:xfrm>
            <a:off x="2743200" y="5638800"/>
            <a:ext cx="3810000" cy="639763"/>
            <a:chOff x="2880" y="1370"/>
            <a:chExt cx="2400" cy="403"/>
          </a:xfrm>
        </p:grpSpPr>
        <p:sp>
          <p:nvSpPr>
            <p:cNvPr id="46093" name="Text Box 5"/>
            <p:cNvSpPr txBox="1">
              <a:spLocks noChangeArrowheads="1"/>
            </p:cNvSpPr>
            <p:nvPr/>
          </p:nvSpPr>
          <p:spPr bwMode="auto">
            <a:xfrm>
              <a:off x="2880" y="1370"/>
              <a:ext cx="1152" cy="403"/>
            </a:xfrm>
            <a:prstGeom prst="rect">
              <a:avLst/>
            </a:prstGeom>
            <a:solidFill>
              <a:srgbClr val="FFFFFF"/>
            </a:solidFill>
            <a:ln w="9525">
              <a:solidFill>
                <a:srgbClr val="000000"/>
              </a:solidFill>
              <a:miter lim="800000"/>
              <a:headEnd/>
              <a:tailEnd/>
            </a:ln>
          </p:spPr>
          <p:txBody>
            <a:bodyPr anchor="ctr" anchorCtr="1"/>
            <a:lstStyle/>
            <a:p>
              <a:pPr eaLnBrk="0" hangingPunct="0">
                <a:spcBef>
                  <a:spcPct val="50000"/>
                </a:spcBef>
              </a:pPr>
              <a:r>
                <a:rPr lang="en-US" sz="3600" dirty="0">
                  <a:solidFill>
                    <a:srgbClr val="000000"/>
                  </a:solidFill>
                </a:rPr>
                <a:t>ath</a:t>
              </a:r>
            </a:p>
          </p:txBody>
        </p:sp>
        <p:sp>
          <p:nvSpPr>
            <p:cNvPr id="46094" name="Text Box 6"/>
            <p:cNvSpPr txBox="1">
              <a:spLocks noChangeArrowheads="1"/>
            </p:cNvSpPr>
            <p:nvPr/>
          </p:nvSpPr>
          <p:spPr bwMode="auto">
            <a:xfrm>
              <a:off x="4128" y="1370"/>
              <a:ext cx="1152" cy="403"/>
            </a:xfrm>
            <a:prstGeom prst="rect">
              <a:avLst/>
            </a:prstGeom>
            <a:solidFill>
              <a:srgbClr val="FFFFFF"/>
            </a:solidFill>
            <a:ln w="9525">
              <a:solidFill>
                <a:srgbClr val="000000"/>
              </a:solidFill>
              <a:miter lim="800000"/>
              <a:headEnd/>
              <a:tailEnd/>
            </a:ln>
          </p:spPr>
          <p:txBody>
            <a:bodyPr anchor="ctr" anchorCtr="1"/>
            <a:lstStyle/>
            <a:p>
              <a:pPr eaLnBrk="0" hangingPunct="0">
                <a:spcBef>
                  <a:spcPct val="50000"/>
                </a:spcBef>
              </a:pPr>
              <a:r>
                <a:rPr lang="en-US" sz="3600" dirty="0">
                  <a:solidFill>
                    <a:srgbClr val="000000"/>
                  </a:solidFill>
                </a:rPr>
                <a:t>lete</a:t>
              </a:r>
            </a:p>
          </p:txBody>
        </p:sp>
      </p:grpSp>
      <p:sp>
        <p:nvSpPr>
          <p:cNvPr id="20" name="Text Box 2"/>
          <p:cNvSpPr txBox="1">
            <a:spLocks noChangeArrowheads="1"/>
          </p:cNvSpPr>
          <p:nvPr/>
        </p:nvSpPr>
        <p:spPr bwMode="auto">
          <a:xfrm>
            <a:off x="381000" y="2967038"/>
            <a:ext cx="8077200" cy="461962"/>
          </a:xfrm>
          <a:prstGeom prst="rect">
            <a:avLst/>
          </a:prstGeom>
          <a:noFill/>
          <a:ln w="9525">
            <a:noFill/>
            <a:miter lim="800000"/>
            <a:headEnd/>
            <a:tailEnd/>
          </a:ln>
        </p:spPr>
        <p:txBody>
          <a:bodyPr>
            <a:spAutoFit/>
          </a:bodyPr>
          <a:lstStyle/>
          <a:p>
            <a:pPr eaLnBrk="0" hangingPunct="0">
              <a:spcBef>
                <a:spcPct val="50000"/>
              </a:spcBef>
            </a:pPr>
            <a:r>
              <a:rPr lang="en-US" sz="2400" dirty="0">
                <a:solidFill>
                  <a:srgbClr val="1D528D"/>
                </a:solidFill>
              </a:rPr>
              <a:t>Teach new syllable type in isolation </a:t>
            </a:r>
          </a:p>
        </p:txBody>
      </p:sp>
      <p:sp>
        <p:nvSpPr>
          <p:cNvPr id="46087" name="AutoShape 10"/>
          <p:cNvSpPr>
            <a:spLocks noChangeArrowheads="1"/>
          </p:cNvSpPr>
          <p:nvPr/>
        </p:nvSpPr>
        <p:spPr bwMode="auto">
          <a:xfrm>
            <a:off x="3967954" y="3810000"/>
            <a:ext cx="500063"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i</a:t>
            </a:r>
            <a:endParaRPr lang="en-US" dirty="0">
              <a:solidFill>
                <a:srgbClr val="1D528D"/>
              </a:solidFill>
            </a:endParaRPr>
          </a:p>
        </p:txBody>
      </p:sp>
      <p:sp>
        <p:nvSpPr>
          <p:cNvPr id="46088" name="AutoShape 11"/>
          <p:cNvSpPr>
            <a:spLocks noChangeArrowheads="1"/>
          </p:cNvSpPr>
          <p:nvPr/>
        </p:nvSpPr>
        <p:spPr bwMode="auto">
          <a:xfrm>
            <a:off x="3346844" y="3818732"/>
            <a:ext cx="500062" cy="690562"/>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r</a:t>
            </a:r>
            <a:endParaRPr lang="en-US" dirty="0">
              <a:solidFill>
                <a:srgbClr val="1D528D"/>
              </a:solidFill>
            </a:endParaRPr>
          </a:p>
        </p:txBody>
      </p:sp>
      <p:sp>
        <p:nvSpPr>
          <p:cNvPr id="46089" name="AutoShape 12"/>
          <p:cNvSpPr>
            <a:spLocks noChangeArrowheads="1"/>
          </p:cNvSpPr>
          <p:nvPr/>
        </p:nvSpPr>
        <p:spPr bwMode="auto">
          <a:xfrm>
            <a:off x="4589065" y="3820318"/>
            <a:ext cx="500062" cy="68024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d</a:t>
            </a:r>
            <a:endParaRPr lang="en-US" dirty="0">
              <a:solidFill>
                <a:srgbClr val="1D528D"/>
              </a:solidFill>
            </a:endParaRPr>
          </a:p>
        </p:txBody>
      </p:sp>
      <p:sp>
        <p:nvSpPr>
          <p:cNvPr id="24" name="AutoShape 13"/>
          <p:cNvSpPr>
            <a:spLocks noChangeArrowheads="1"/>
          </p:cNvSpPr>
          <p:nvPr/>
        </p:nvSpPr>
        <p:spPr bwMode="auto">
          <a:xfrm>
            <a:off x="5210175" y="3810000"/>
            <a:ext cx="500063"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p>
            <a:r>
              <a:rPr lang="en-US" sz="3200" dirty="0">
                <a:solidFill>
                  <a:srgbClr val="000000"/>
                </a:solidFill>
                <a:latin typeface="Times New Roman" pitchFamily="18" charset="0"/>
              </a:rPr>
              <a:t>e</a:t>
            </a:r>
            <a:endParaRPr lang="en-US" dirty="0">
              <a:solidFill>
                <a:srgbClr val="1D528D"/>
              </a:solidFill>
            </a:endParaRPr>
          </a:p>
        </p:txBody>
      </p:sp>
      <p:sp>
        <p:nvSpPr>
          <p:cNvPr id="25" name="Text Box 2"/>
          <p:cNvSpPr txBox="1">
            <a:spLocks noChangeArrowheads="1"/>
          </p:cNvSpPr>
          <p:nvPr/>
        </p:nvSpPr>
        <p:spPr bwMode="auto">
          <a:xfrm>
            <a:off x="533400" y="4902200"/>
            <a:ext cx="8077200" cy="461963"/>
          </a:xfrm>
          <a:prstGeom prst="rect">
            <a:avLst/>
          </a:prstGeom>
          <a:noFill/>
          <a:ln w="9525">
            <a:noFill/>
            <a:miter lim="800000"/>
            <a:headEnd/>
            <a:tailEnd/>
          </a:ln>
        </p:spPr>
        <p:txBody>
          <a:bodyPr>
            <a:spAutoFit/>
          </a:bodyPr>
          <a:lstStyle/>
          <a:p>
            <a:pPr eaLnBrk="0" hangingPunct="0">
              <a:spcBef>
                <a:spcPct val="50000"/>
              </a:spcBef>
            </a:pPr>
            <a:r>
              <a:rPr lang="en-US" sz="2400" dirty="0">
                <a:solidFill>
                  <a:srgbClr val="1D528D"/>
                </a:solidFill>
              </a:rPr>
              <a:t>and then combine with other types already studied.</a:t>
            </a:r>
          </a:p>
        </p:txBody>
      </p:sp>
      <p:sp>
        <p:nvSpPr>
          <p:cNvPr id="26" name="Text Box 2"/>
          <p:cNvSpPr txBox="1">
            <a:spLocks noChangeArrowheads="1"/>
          </p:cNvSpPr>
          <p:nvPr/>
        </p:nvSpPr>
        <p:spPr bwMode="auto">
          <a:xfrm>
            <a:off x="381000" y="1219200"/>
            <a:ext cx="8077200" cy="461963"/>
          </a:xfrm>
          <a:prstGeom prst="rect">
            <a:avLst/>
          </a:prstGeom>
          <a:noFill/>
          <a:ln w="9525">
            <a:noFill/>
            <a:miter lim="800000"/>
            <a:headEnd/>
            <a:tailEnd/>
          </a:ln>
        </p:spPr>
        <p:txBody>
          <a:bodyPr>
            <a:spAutoFit/>
          </a:bodyPr>
          <a:lstStyle/>
          <a:p>
            <a:pPr eaLnBrk="0" hangingPunct="0">
              <a:spcBef>
                <a:spcPct val="50000"/>
              </a:spcBef>
            </a:pPr>
            <a:r>
              <a:rPr lang="en-US" sz="2400" dirty="0">
                <a:solidFill>
                  <a:srgbClr val="1D528D"/>
                </a:solidFill>
              </a:rPr>
              <a:t>Combine syllables for multisyllabic words</a:t>
            </a:r>
          </a:p>
        </p:txBody>
      </p:sp>
    </p:spTree>
    <p:custDataLst>
      <p:tags r:id="rId1"/>
    </p:custDataLst>
    <p:extLst>
      <p:ext uri="{BB962C8B-B14F-4D97-AF65-F5344CB8AC3E}">
        <p14:creationId xmlns:p14="http://schemas.microsoft.com/office/powerpoint/2010/main" val="652976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smtClean="0"/>
              <a:t>Wilson Word Structure</a:t>
            </a:r>
          </a:p>
        </p:txBody>
      </p:sp>
      <p:sp>
        <p:nvSpPr>
          <p:cNvPr id="54275" name="Rectangle 3"/>
          <p:cNvSpPr>
            <a:spLocks noGrp="1" noChangeArrowheads="1"/>
          </p:cNvSpPr>
          <p:nvPr>
            <p:ph type="body" idx="1"/>
          </p:nvPr>
        </p:nvSpPr>
        <p:spPr>
          <a:xfrm>
            <a:off x="423863" y="1277938"/>
            <a:ext cx="8372475" cy="4800600"/>
          </a:xfrm>
        </p:spPr>
        <p:txBody>
          <a:bodyPr/>
          <a:lstStyle/>
          <a:p>
            <a:pPr lvl="1" eaLnBrk="1" hangingPunct="1">
              <a:buFont typeface="Arial" charset="0"/>
              <a:buNone/>
            </a:pPr>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eaLnBrk="1" hangingPunct="1"/>
            <a:endParaRPr lang="en-US" dirty="0" smtClean="0"/>
          </a:p>
          <a:p>
            <a:pPr eaLnBrk="1" hangingPunct="1"/>
            <a:endParaRPr lang="en-US" dirty="0" smtClean="0"/>
          </a:p>
        </p:txBody>
      </p:sp>
      <p:sp>
        <p:nvSpPr>
          <p:cNvPr id="95236" name="Rectangle 4"/>
          <p:cNvSpPr>
            <a:spLocks noChangeArrowheads="1"/>
          </p:cNvSpPr>
          <p:nvPr/>
        </p:nvSpPr>
        <p:spPr bwMode="auto">
          <a:xfrm>
            <a:off x="309563" y="2200275"/>
            <a:ext cx="2554287" cy="1114425"/>
          </a:xfrm>
          <a:prstGeom prst="rect">
            <a:avLst/>
          </a:prstGeom>
          <a:solidFill>
            <a:srgbClr val="003366">
              <a:alpha val="67842"/>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3366"/>
            </a:extrusionClr>
          </a:sp3d>
        </p:spPr>
        <p:txBody>
          <a:bodyPr wrap="none" anchor="ctr">
            <a:flatTx/>
          </a:bodyPr>
          <a:lstStyle/>
          <a:p>
            <a:pPr>
              <a:defRPr/>
            </a:pPr>
            <a:r>
              <a:rPr lang="en-US" dirty="0">
                <a:solidFill>
                  <a:srgbClr val="FFFFFF"/>
                </a:solidFill>
                <a:latin typeface="Arial"/>
              </a:rPr>
              <a:t>Decoding</a:t>
            </a:r>
          </a:p>
          <a:p>
            <a:pPr>
              <a:defRPr/>
            </a:pPr>
            <a:r>
              <a:rPr lang="en-US" sz="2000" dirty="0">
                <a:solidFill>
                  <a:srgbClr val="FFFFFF"/>
                </a:solidFill>
                <a:latin typeface="Arial"/>
              </a:rPr>
              <a:t>(Reading)</a:t>
            </a:r>
          </a:p>
        </p:txBody>
      </p:sp>
      <p:sp>
        <p:nvSpPr>
          <p:cNvPr id="95237" name="Rectangle 5"/>
          <p:cNvSpPr>
            <a:spLocks noChangeArrowheads="1"/>
          </p:cNvSpPr>
          <p:nvPr/>
        </p:nvSpPr>
        <p:spPr bwMode="auto">
          <a:xfrm>
            <a:off x="5983288" y="2198688"/>
            <a:ext cx="2890837" cy="1114425"/>
          </a:xfrm>
          <a:prstGeom prst="rect">
            <a:avLst/>
          </a:prstGeom>
          <a:solidFill>
            <a:srgbClr val="003366">
              <a:alpha val="67842"/>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3366"/>
            </a:extrusionClr>
          </a:sp3d>
        </p:spPr>
        <p:txBody>
          <a:bodyPr wrap="none" anchor="ctr">
            <a:flatTx/>
          </a:bodyPr>
          <a:lstStyle/>
          <a:p>
            <a:pPr>
              <a:defRPr/>
            </a:pPr>
            <a:r>
              <a:rPr lang="en-US" dirty="0">
                <a:solidFill>
                  <a:srgbClr val="FFFFFF"/>
                </a:solidFill>
                <a:latin typeface="Arial"/>
              </a:rPr>
              <a:t>Encoding</a:t>
            </a:r>
          </a:p>
          <a:p>
            <a:pPr>
              <a:defRPr/>
            </a:pPr>
            <a:r>
              <a:rPr lang="en-US" sz="2000" dirty="0">
                <a:solidFill>
                  <a:srgbClr val="FFFFFF"/>
                </a:solidFill>
                <a:latin typeface="Arial"/>
              </a:rPr>
              <a:t>(Spelling)</a:t>
            </a:r>
          </a:p>
        </p:txBody>
      </p:sp>
      <p:sp>
        <p:nvSpPr>
          <p:cNvPr id="1724422" name="AutoShape 6"/>
          <p:cNvSpPr>
            <a:spLocks noChangeArrowheads="1"/>
          </p:cNvSpPr>
          <p:nvPr/>
        </p:nvSpPr>
        <p:spPr bwMode="auto">
          <a:xfrm>
            <a:off x="3035300" y="2200275"/>
            <a:ext cx="2743200" cy="914400"/>
          </a:xfrm>
          <a:prstGeom prst="leftRightArrow">
            <a:avLst>
              <a:gd name="adj1" fmla="val 50000"/>
              <a:gd name="adj2" fmla="val 60000"/>
            </a:avLst>
          </a:prstGeom>
          <a:gradFill rotWithShape="1">
            <a:gsLst>
              <a:gs pos="0">
                <a:schemeClr val="tx1">
                  <a:alpha val="59000"/>
                </a:schemeClr>
              </a:gs>
              <a:gs pos="50000">
                <a:schemeClr val="tx1">
                  <a:gamma/>
                  <a:shade val="46275"/>
                  <a:invGamma/>
                </a:schemeClr>
              </a:gs>
              <a:gs pos="100000">
                <a:schemeClr val="tx1">
                  <a:alpha val="59000"/>
                </a:schemeClr>
              </a:gs>
            </a:gsLst>
            <a:lin ang="0" scaled="1"/>
          </a:gradFill>
          <a:ln w="9525">
            <a:solidFill>
              <a:srgbClr val="000000"/>
            </a:solidFill>
            <a:miter lim="800000"/>
            <a:headEnd/>
            <a:tailEnd/>
          </a:ln>
          <a:effectLst/>
        </p:spPr>
        <p:txBody>
          <a:bodyPr wrap="none" anchor="ctr"/>
          <a:lstStyle/>
          <a:p>
            <a:pPr>
              <a:defRPr/>
            </a:pPr>
            <a:endParaRPr lang="en-US" dirty="0">
              <a:solidFill>
                <a:srgbClr val="1D528D"/>
              </a:solidFill>
            </a:endParaRPr>
          </a:p>
        </p:txBody>
      </p:sp>
      <p:sp>
        <p:nvSpPr>
          <p:cNvPr id="7" name="Rectangle 5"/>
          <p:cNvSpPr>
            <a:spLocks noChangeArrowheads="1"/>
          </p:cNvSpPr>
          <p:nvPr/>
        </p:nvSpPr>
        <p:spPr bwMode="auto">
          <a:xfrm>
            <a:off x="2895600" y="4724400"/>
            <a:ext cx="2890838" cy="1114425"/>
          </a:xfrm>
          <a:prstGeom prst="rect">
            <a:avLst/>
          </a:prstGeom>
          <a:solidFill>
            <a:srgbClr val="003366">
              <a:alpha val="67842"/>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3366"/>
            </a:extrusionClr>
          </a:sp3d>
        </p:spPr>
        <p:txBody>
          <a:bodyPr wrap="none" anchor="ctr">
            <a:flatTx/>
          </a:bodyPr>
          <a:lstStyle/>
          <a:p>
            <a:pPr>
              <a:defRPr/>
            </a:pPr>
            <a:r>
              <a:rPr lang="en-US" dirty="0">
                <a:solidFill>
                  <a:srgbClr val="FFFFFF"/>
                </a:solidFill>
                <a:latin typeface="Arial"/>
              </a:rPr>
              <a:t>Vocabulary</a:t>
            </a:r>
            <a:endParaRPr lang="en-US" sz="2000" dirty="0">
              <a:solidFill>
                <a:srgbClr val="FFFFFF"/>
              </a:solidFill>
              <a:latin typeface="Arial"/>
            </a:endParaRPr>
          </a:p>
        </p:txBody>
      </p:sp>
      <p:sp>
        <p:nvSpPr>
          <p:cNvPr id="12" name="Right Arrow 11"/>
          <p:cNvSpPr/>
          <p:nvPr/>
        </p:nvSpPr>
        <p:spPr bwMode="auto">
          <a:xfrm rot="2880000">
            <a:off x="1447801" y="3646487"/>
            <a:ext cx="1524000" cy="822325"/>
          </a:xfrm>
          <a:prstGeom prst="rightArrow">
            <a:avLst/>
          </a:prstGeom>
          <a:gradFill>
            <a:gsLst>
              <a:gs pos="0">
                <a:schemeClr val="tx1"/>
              </a:gs>
              <a:gs pos="50000">
                <a:schemeClr val="tx1">
                  <a:gamma/>
                  <a:shade val="46275"/>
                  <a:invGamma/>
                </a:schemeClr>
              </a:gs>
              <a:gs pos="100000">
                <a:schemeClr val="tx1">
                  <a:alpha val="59000"/>
                </a:schemeClr>
              </a:gs>
            </a:gsLst>
            <a:lin ang="0" scaled="1"/>
          </a:gradFill>
          <a:ln w="9525" cap="flat" cmpd="sng" algn="ctr">
            <a:solidFill>
              <a:srgbClr val="000000"/>
            </a:solidFill>
            <a:prstDash val="solid"/>
            <a:round/>
            <a:headEnd type="none" w="med" len="med"/>
            <a:tailEnd type="none" w="med" len="med"/>
          </a:ln>
          <a:effectLst/>
        </p:spPr>
        <p:txBody>
          <a:bodyPr wrap="none" anchor="ctr"/>
          <a:lstStyle/>
          <a:p>
            <a:pPr>
              <a:defRPr/>
            </a:pPr>
            <a:endParaRPr lang="en-US" dirty="0">
              <a:solidFill>
                <a:srgbClr val="1D528D"/>
              </a:solidFill>
            </a:endParaRPr>
          </a:p>
        </p:txBody>
      </p:sp>
      <p:sp>
        <p:nvSpPr>
          <p:cNvPr id="13" name="Left Arrow 12"/>
          <p:cNvSpPr/>
          <p:nvPr/>
        </p:nvSpPr>
        <p:spPr bwMode="auto">
          <a:xfrm rot="-2700000">
            <a:off x="5465763" y="3649663"/>
            <a:ext cx="1609725" cy="823912"/>
          </a:xfrm>
          <a:prstGeom prst="leftArrow">
            <a:avLst/>
          </a:prstGeom>
          <a:gradFill>
            <a:gsLst>
              <a:gs pos="0">
                <a:schemeClr val="tx1"/>
              </a:gs>
              <a:gs pos="50000">
                <a:schemeClr val="tx1">
                  <a:gamma/>
                  <a:shade val="46275"/>
                  <a:invGamma/>
                </a:schemeClr>
              </a:gs>
              <a:gs pos="100000">
                <a:schemeClr val="tx1">
                  <a:alpha val="59000"/>
                </a:schemeClr>
              </a:gs>
            </a:gsLst>
            <a:lin ang="0" scaled="1"/>
          </a:gradFill>
          <a:ln w="9525" cap="flat" cmpd="sng" algn="ctr">
            <a:solidFill>
              <a:srgbClr val="000000"/>
            </a:solidFill>
            <a:prstDash val="solid"/>
            <a:round/>
            <a:headEnd type="none" w="med" len="med"/>
            <a:tailEnd type="none" w="med" len="med"/>
          </a:ln>
          <a:effectLst/>
        </p:spPr>
        <p:txBody>
          <a:bodyPr wrap="none" anchor="ctr"/>
          <a:lstStyle/>
          <a:p>
            <a:pPr>
              <a:defRPr/>
            </a:pPr>
            <a:endParaRPr lang="en-US" dirty="0">
              <a:solidFill>
                <a:srgbClr val="1D528D"/>
              </a:solidFill>
            </a:endParaRPr>
          </a:p>
        </p:txBody>
      </p:sp>
    </p:spTree>
    <p:custDataLst>
      <p:tags r:id="rId1"/>
    </p:custDataLst>
    <p:extLst>
      <p:ext uri="{BB962C8B-B14F-4D97-AF65-F5344CB8AC3E}">
        <p14:creationId xmlns:p14="http://schemas.microsoft.com/office/powerpoint/2010/main" val="3450736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 y="317500"/>
            <a:ext cx="8912225" cy="654050"/>
          </a:xfrm>
        </p:spPr>
        <p:txBody>
          <a:bodyPr/>
          <a:lstStyle/>
          <a:p>
            <a:pPr eaLnBrk="1" hangingPunct="1"/>
            <a:r>
              <a:rPr lang="en-US" altLang="en-US" dirty="0" smtClean="0"/>
              <a:t>Direct Vocabulary Instruction</a:t>
            </a:r>
          </a:p>
        </p:txBody>
      </p:sp>
      <p:pic>
        <p:nvPicPr>
          <p:cNvPr id="79875" name="Picture 11" descr="Student_Notebook_C SAMPLEfull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5227038"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8"/>
          <p:cNvGrpSpPr>
            <a:grpSpLocks/>
          </p:cNvGrpSpPr>
          <p:nvPr/>
        </p:nvGrpSpPr>
        <p:grpSpPr bwMode="auto">
          <a:xfrm rot="780765">
            <a:off x="5180638" y="2594362"/>
            <a:ext cx="3048000" cy="1706061"/>
            <a:chOff x="465" y="3424"/>
            <a:chExt cx="2390" cy="1181"/>
          </a:xfrm>
        </p:grpSpPr>
        <p:sp>
          <p:nvSpPr>
            <p:cNvPr id="7" name="Rectangle 27"/>
            <p:cNvSpPr>
              <a:spLocks noChangeArrowheads="1"/>
            </p:cNvSpPr>
            <p:nvPr/>
          </p:nvSpPr>
          <p:spPr bwMode="auto">
            <a:xfrm rot="20772770">
              <a:off x="465" y="3553"/>
              <a:ext cx="2390" cy="1052"/>
            </a:xfrm>
            <a:prstGeom prst="rect">
              <a:avLst/>
            </a:prstGeom>
            <a:solidFill>
              <a:schemeClr val="bg1"/>
            </a:solidFill>
            <a:ln w="28575">
              <a:solidFill>
                <a:schemeClr val="tx2"/>
              </a:solidFill>
              <a:prstDash val="dash"/>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00000"/>
                  </a:solidFill>
                </a:rPr>
                <a:t>consistent</a:t>
              </a:r>
            </a:p>
          </p:txBody>
        </p:sp>
        <p:sp>
          <p:nvSpPr>
            <p:cNvPr id="8" name="Oval 18"/>
            <p:cNvSpPr>
              <a:spLocks noChangeArrowheads="1"/>
            </p:cNvSpPr>
            <p:nvPr/>
          </p:nvSpPr>
          <p:spPr bwMode="auto">
            <a:xfrm rot="20819235">
              <a:off x="2391" y="3424"/>
              <a:ext cx="240" cy="240"/>
            </a:xfrm>
            <a:prstGeom prst="ellipse">
              <a:avLst/>
            </a:prstGeom>
            <a:noFill/>
            <a:ln w="38100">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3300"/>
                  </a:solidFill>
                </a:rPr>
                <a:t>v</a:t>
              </a:r>
            </a:p>
          </p:txBody>
        </p:sp>
      </p:grpSp>
    </p:spTree>
    <p:extLst>
      <p:ext uri="{BB962C8B-B14F-4D97-AF65-F5344CB8AC3E}">
        <p14:creationId xmlns:p14="http://schemas.microsoft.com/office/powerpoint/2010/main" val="662519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r>
              <a:rPr lang="en-US" dirty="0" smtClean="0"/>
              <a:t>Student Notebook</a:t>
            </a:r>
          </a:p>
        </p:txBody>
      </p:sp>
      <p:sp>
        <p:nvSpPr>
          <p:cNvPr id="62467" name="Rectangle 3"/>
          <p:cNvSpPr>
            <a:spLocks noGrp="1" noChangeArrowheads="1"/>
          </p:cNvSpPr>
          <p:nvPr>
            <p:ph type="body" sz="half" idx="4294967295"/>
          </p:nvPr>
        </p:nvSpPr>
        <p:spPr>
          <a:xfrm>
            <a:off x="385763" y="1393825"/>
            <a:ext cx="3567112" cy="4800600"/>
          </a:xfrm>
        </p:spPr>
        <p:txBody>
          <a:bodyPr/>
          <a:lstStyle/>
          <a:p>
            <a:pPr>
              <a:buFontTx/>
              <a:buNone/>
            </a:pPr>
            <a:r>
              <a:rPr lang="en-US" sz="2000" dirty="0" smtClean="0"/>
              <a:t>	Students develop a notebook for reference</a:t>
            </a:r>
          </a:p>
          <a:p>
            <a:pPr lvl="1"/>
            <a:r>
              <a:rPr lang="en-US" sz="1800" dirty="0" smtClean="0"/>
              <a:t>Sounds</a:t>
            </a:r>
          </a:p>
          <a:p>
            <a:pPr lvl="1"/>
            <a:r>
              <a:rPr lang="en-US" sz="1800" dirty="0" smtClean="0"/>
              <a:t>Syllables</a:t>
            </a:r>
          </a:p>
          <a:p>
            <a:pPr lvl="1"/>
            <a:r>
              <a:rPr lang="en-US" sz="1800" dirty="0" smtClean="0"/>
              <a:t>Spelling Rules</a:t>
            </a:r>
          </a:p>
          <a:p>
            <a:pPr lvl="1"/>
            <a:r>
              <a:rPr lang="en-US" sz="1800" dirty="0" smtClean="0"/>
              <a:t>Vocabulary </a:t>
            </a:r>
          </a:p>
          <a:p>
            <a:pPr lvl="1"/>
            <a:r>
              <a:rPr lang="en-US" sz="1800" dirty="0" smtClean="0"/>
              <a:t>High Frequency Words</a:t>
            </a:r>
          </a:p>
          <a:p>
            <a:pPr lvl="1"/>
            <a:r>
              <a:rPr lang="en-US" sz="1800" dirty="0" smtClean="0"/>
              <a:t>Vocabulary and High Frequency Words sections are alphabetized to reinforce dictionary skills</a:t>
            </a:r>
          </a:p>
        </p:txBody>
      </p:sp>
      <p:pic>
        <p:nvPicPr>
          <p:cNvPr id="62468" name="Picture 13" descr="Pages from JW_Student_Notebook_050409-2"/>
          <p:cNvPicPr>
            <a:picLocks noChangeAspect="1" noChangeArrowheads="1"/>
          </p:cNvPicPr>
          <p:nvPr/>
        </p:nvPicPr>
        <p:blipFill>
          <a:blip r:embed="rId4" cstate="print"/>
          <a:srcRect/>
          <a:stretch>
            <a:fillRect/>
          </a:stretch>
        </p:blipFill>
        <p:spPr bwMode="auto">
          <a:xfrm>
            <a:off x="3853656" y="1393825"/>
            <a:ext cx="2655888" cy="3397250"/>
          </a:xfrm>
          <a:prstGeom prst="rect">
            <a:avLst/>
          </a:prstGeom>
          <a:noFill/>
          <a:ln w="9525">
            <a:solidFill>
              <a:srgbClr val="000000"/>
            </a:solidFill>
            <a:miter lim="800000"/>
            <a:headEnd/>
            <a:tailEnd/>
          </a:ln>
        </p:spPr>
      </p:pic>
      <p:pic>
        <p:nvPicPr>
          <p:cNvPr id="62469" name="Picture 11" descr="Pages from JW_Student_Notebook_050409_Page_1"/>
          <p:cNvPicPr>
            <a:picLocks noChangeAspect="1" noChangeArrowheads="1"/>
          </p:cNvPicPr>
          <p:nvPr/>
        </p:nvPicPr>
        <p:blipFill>
          <a:blip r:embed="rId5" cstate="print"/>
          <a:srcRect/>
          <a:stretch>
            <a:fillRect/>
          </a:stretch>
        </p:blipFill>
        <p:spPr bwMode="auto">
          <a:xfrm>
            <a:off x="5089686" y="1981200"/>
            <a:ext cx="2651125" cy="3392487"/>
          </a:xfrm>
          <a:prstGeom prst="rect">
            <a:avLst/>
          </a:prstGeom>
          <a:noFill/>
          <a:ln w="9525">
            <a:solidFill>
              <a:srgbClr val="000000"/>
            </a:solidFill>
            <a:miter lim="800000"/>
            <a:headEnd/>
            <a:tailEnd/>
          </a:ln>
        </p:spPr>
      </p:pic>
      <p:pic>
        <p:nvPicPr>
          <p:cNvPr id="62470" name="Picture 12" descr="Pages from JW_Student_Notebook_050409_Page_2"/>
          <p:cNvPicPr>
            <a:picLocks noChangeAspect="1" noChangeArrowheads="1"/>
          </p:cNvPicPr>
          <p:nvPr/>
        </p:nvPicPr>
        <p:blipFill>
          <a:blip r:embed="rId6" cstate="print"/>
          <a:srcRect/>
          <a:stretch>
            <a:fillRect/>
          </a:stretch>
        </p:blipFill>
        <p:spPr bwMode="auto">
          <a:xfrm>
            <a:off x="6221734" y="3092450"/>
            <a:ext cx="2655888" cy="3397250"/>
          </a:xfrm>
          <a:prstGeom prst="rect">
            <a:avLst/>
          </a:prstGeom>
          <a:noFill/>
          <a:ln w="9525">
            <a:solidFill>
              <a:srgbClr val="000000"/>
            </a:solidFill>
            <a:miter lim="800000"/>
            <a:headEnd/>
            <a:tailEnd/>
          </a:ln>
        </p:spPr>
      </p:pic>
    </p:spTree>
    <p:custDataLst>
      <p:tags r:id="rId1"/>
    </p:custDataLst>
    <p:extLst>
      <p:ext uri="{BB962C8B-B14F-4D97-AF65-F5344CB8AC3E}">
        <p14:creationId xmlns:p14="http://schemas.microsoft.com/office/powerpoint/2010/main" val="1648346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7"/>
          <p:cNvSpPr>
            <a:spLocks noGrp="1" noChangeArrowheads="1"/>
          </p:cNvSpPr>
          <p:nvPr>
            <p:ph type="title"/>
          </p:nvPr>
        </p:nvSpPr>
        <p:spPr>
          <a:xfrm>
            <a:off x="152400" y="317500"/>
            <a:ext cx="8836025" cy="654050"/>
          </a:xfrm>
        </p:spPr>
        <p:txBody>
          <a:bodyPr/>
          <a:lstStyle/>
          <a:p>
            <a:pPr eaLnBrk="1" hangingPunct="1"/>
            <a:r>
              <a:rPr lang="en-US" altLang="en-US" dirty="0" smtClean="0"/>
              <a:t>WRS Focus on Fluency: Connected Text</a:t>
            </a:r>
          </a:p>
        </p:txBody>
      </p:sp>
      <p:sp>
        <p:nvSpPr>
          <p:cNvPr id="77827" name="Rectangle 28"/>
          <p:cNvSpPr>
            <a:spLocks noGrp="1" noChangeArrowheads="1"/>
          </p:cNvSpPr>
          <p:nvPr>
            <p:ph type="body" sz="half" idx="1"/>
          </p:nvPr>
        </p:nvSpPr>
        <p:spPr>
          <a:xfrm>
            <a:off x="385763" y="1393825"/>
            <a:ext cx="4110037" cy="1946275"/>
          </a:xfrm>
        </p:spPr>
        <p:txBody>
          <a:bodyPr/>
          <a:lstStyle/>
          <a:p>
            <a:pPr eaLnBrk="1" hangingPunct="1"/>
            <a:r>
              <a:rPr lang="en-US" altLang="en-US" sz="2000" dirty="0" smtClean="0"/>
              <a:t>Direct instruction and guidance to develop rate and prosody </a:t>
            </a:r>
          </a:p>
          <a:p>
            <a:pPr eaLnBrk="1" hangingPunct="1"/>
            <a:r>
              <a:rPr lang="en-US" altLang="en-US" sz="2000" dirty="0" smtClean="0"/>
              <a:t>Wilson uses a scooping technique to provide a graphical representation of phrasing</a:t>
            </a:r>
          </a:p>
        </p:txBody>
      </p:sp>
      <p:pic>
        <p:nvPicPr>
          <p:cNvPr id="77828" name="Picture 26" descr="_DSC0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93825"/>
            <a:ext cx="411003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30"/>
          <p:cNvSpPr txBox="1">
            <a:spLocks noChangeArrowheads="1"/>
          </p:cNvSpPr>
          <p:nvPr/>
        </p:nvSpPr>
        <p:spPr bwMode="auto">
          <a:xfrm>
            <a:off x="914400" y="4138613"/>
            <a:ext cx="73152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70000"/>
              </a:lnSpc>
              <a:spcAft>
                <a:spcPct val="0"/>
              </a:spcAft>
              <a:buClrTx/>
              <a:buFontTx/>
              <a:buNone/>
            </a:pPr>
            <a:r>
              <a:rPr lang="en-US" altLang="en-US" sz="3200">
                <a:solidFill>
                  <a:srgbClr val="000000"/>
                </a:solidFill>
                <a:latin typeface="Times New Roman" panose="02020603050405020304" pitchFamily="18" charset="0"/>
              </a:rPr>
              <a:t>Jim has a job at the Esquire Pancake Shop. </a:t>
            </a:r>
          </a:p>
        </p:txBody>
      </p:sp>
      <p:sp>
        <p:nvSpPr>
          <p:cNvPr id="934943" name="Arc 31"/>
          <p:cNvSpPr>
            <a:spLocks/>
          </p:cNvSpPr>
          <p:nvPr/>
        </p:nvSpPr>
        <p:spPr bwMode="auto">
          <a:xfrm flipH="1" flipV="1">
            <a:off x="914400" y="4573588"/>
            <a:ext cx="2286000" cy="250825"/>
          </a:xfrm>
          <a:custGeom>
            <a:avLst/>
            <a:gdLst>
              <a:gd name="T0" fmla="*/ 0 w 43197"/>
              <a:gd name="T1" fmla="*/ 2147483646 h 22811"/>
              <a:gd name="T2" fmla="*/ 2147483646 w 43197"/>
              <a:gd name="T3" fmla="*/ 2147483646 h 22811"/>
              <a:gd name="T4" fmla="*/ 2147483646 w 43197"/>
              <a:gd name="T5" fmla="*/ 2147483646 h 22811"/>
              <a:gd name="T6" fmla="*/ 0 60000 65536"/>
              <a:gd name="T7" fmla="*/ 0 60000 65536"/>
              <a:gd name="T8" fmla="*/ 0 60000 65536"/>
              <a:gd name="T9" fmla="*/ 0 w 43197"/>
              <a:gd name="T10" fmla="*/ 0 h 22811"/>
              <a:gd name="T11" fmla="*/ 43197 w 43197"/>
              <a:gd name="T12" fmla="*/ 22811 h 22811"/>
            </a:gdLst>
            <a:ahLst/>
            <a:cxnLst>
              <a:cxn ang="T6">
                <a:pos x="T0" y="T1"/>
              </a:cxn>
              <a:cxn ang="T7">
                <a:pos x="T2" y="T3"/>
              </a:cxn>
              <a:cxn ang="T8">
                <a:pos x="T4" y="T5"/>
              </a:cxn>
            </a:cxnLst>
            <a:rect l="T9" t="T10" r="T11" b="T12"/>
            <a:pathLst>
              <a:path w="43197" h="22811" fill="none" extrusionOk="0">
                <a:moveTo>
                  <a:pt x="0" y="21233"/>
                </a:moveTo>
                <a:cubicBezTo>
                  <a:pt x="200" y="9448"/>
                  <a:pt x="9810" y="-1"/>
                  <a:pt x="21597" y="0"/>
                </a:cubicBezTo>
                <a:cubicBezTo>
                  <a:pt x="33526" y="0"/>
                  <a:pt x="43197" y="9670"/>
                  <a:pt x="43197" y="21600"/>
                </a:cubicBezTo>
                <a:cubicBezTo>
                  <a:pt x="43197" y="22003"/>
                  <a:pt x="43185" y="22407"/>
                  <a:pt x="43163" y="22811"/>
                </a:cubicBezTo>
              </a:path>
              <a:path w="43197" h="22811" stroke="0" extrusionOk="0">
                <a:moveTo>
                  <a:pt x="0" y="21233"/>
                </a:moveTo>
                <a:cubicBezTo>
                  <a:pt x="200" y="9448"/>
                  <a:pt x="9810" y="-1"/>
                  <a:pt x="21597" y="0"/>
                </a:cubicBezTo>
                <a:cubicBezTo>
                  <a:pt x="33526" y="0"/>
                  <a:pt x="43197" y="9670"/>
                  <a:pt x="43197" y="21600"/>
                </a:cubicBezTo>
                <a:cubicBezTo>
                  <a:pt x="43197" y="22003"/>
                  <a:pt x="43185" y="22407"/>
                  <a:pt x="43163" y="22811"/>
                </a:cubicBezTo>
                <a:lnTo>
                  <a:pt x="21597" y="21600"/>
                </a:lnTo>
                <a:lnTo>
                  <a:pt x="0" y="21233"/>
                </a:lnTo>
                <a:close/>
              </a:path>
            </a:pathLst>
          </a:cu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1D528D"/>
              </a:solidFill>
            </a:endParaRPr>
          </a:p>
        </p:txBody>
      </p:sp>
      <p:sp>
        <p:nvSpPr>
          <p:cNvPr id="934944" name="Arc 32"/>
          <p:cNvSpPr>
            <a:spLocks/>
          </p:cNvSpPr>
          <p:nvPr/>
        </p:nvSpPr>
        <p:spPr bwMode="auto">
          <a:xfrm flipH="1" flipV="1">
            <a:off x="3200400" y="4572000"/>
            <a:ext cx="4724400" cy="252413"/>
          </a:xfrm>
          <a:custGeom>
            <a:avLst/>
            <a:gdLst>
              <a:gd name="T0" fmla="*/ 0 w 43197"/>
              <a:gd name="T1" fmla="*/ 2147483646 h 21600"/>
              <a:gd name="T2" fmla="*/ 2147483646 w 43197"/>
              <a:gd name="T3" fmla="*/ 2147483646 h 21600"/>
              <a:gd name="T4" fmla="*/ 2147483646 w 43197"/>
              <a:gd name="T5" fmla="*/ 2147483646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0" y="21233"/>
                </a:moveTo>
                <a:cubicBezTo>
                  <a:pt x="200" y="9448"/>
                  <a:pt x="9810" y="-1"/>
                  <a:pt x="21597" y="0"/>
                </a:cubicBezTo>
                <a:cubicBezTo>
                  <a:pt x="33526" y="0"/>
                  <a:pt x="43197" y="9670"/>
                  <a:pt x="43197" y="21600"/>
                </a:cubicBezTo>
              </a:path>
              <a:path w="43197" h="21600" stroke="0" extrusionOk="0">
                <a:moveTo>
                  <a:pt x="0" y="21233"/>
                </a:moveTo>
                <a:cubicBezTo>
                  <a:pt x="200" y="9448"/>
                  <a:pt x="9810" y="-1"/>
                  <a:pt x="21597" y="0"/>
                </a:cubicBezTo>
                <a:cubicBezTo>
                  <a:pt x="33526" y="0"/>
                  <a:pt x="43197" y="9670"/>
                  <a:pt x="43197" y="21600"/>
                </a:cubicBezTo>
                <a:lnTo>
                  <a:pt x="21597" y="21600"/>
                </a:lnTo>
                <a:lnTo>
                  <a:pt x="0" y="21233"/>
                </a:lnTo>
                <a:close/>
              </a:path>
            </a:pathLst>
          </a:cu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1D528D"/>
              </a:solidFill>
            </a:endParaRPr>
          </a:p>
        </p:txBody>
      </p:sp>
      <p:sp>
        <p:nvSpPr>
          <p:cNvPr id="77832" name="Text Box 33"/>
          <p:cNvSpPr txBox="1">
            <a:spLocks noChangeArrowheads="1"/>
          </p:cNvSpPr>
          <p:nvPr/>
        </p:nvSpPr>
        <p:spPr bwMode="auto">
          <a:xfrm>
            <a:off x="914400" y="5292725"/>
            <a:ext cx="73152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70000"/>
              </a:lnSpc>
              <a:spcAft>
                <a:spcPct val="0"/>
              </a:spcAft>
              <a:buClrTx/>
              <a:buFontTx/>
              <a:buNone/>
            </a:pPr>
            <a:r>
              <a:rPr lang="en-US" altLang="en-US" sz="3200">
                <a:solidFill>
                  <a:srgbClr val="000000"/>
                </a:solidFill>
                <a:latin typeface="Times New Roman" panose="02020603050405020304" pitchFamily="18" charset="0"/>
              </a:rPr>
              <a:t>A bad kind of fish is on the run.</a:t>
            </a:r>
          </a:p>
        </p:txBody>
      </p:sp>
      <p:sp>
        <p:nvSpPr>
          <p:cNvPr id="934946" name="Arc 34"/>
          <p:cNvSpPr>
            <a:spLocks/>
          </p:cNvSpPr>
          <p:nvPr/>
        </p:nvSpPr>
        <p:spPr bwMode="auto">
          <a:xfrm flipH="1" flipV="1">
            <a:off x="1937238" y="5692775"/>
            <a:ext cx="3124200" cy="252413"/>
          </a:xfrm>
          <a:custGeom>
            <a:avLst/>
            <a:gdLst>
              <a:gd name="T0" fmla="*/ 0 w 43197"/>
              <a:gd name="T1" fmla="*/ 2147483646 h 22811"/>
              <a:gd name="T2" fmla="*/ 2147483646 w 43197"/>
              <a:gd name="T3" fmla="*/ 2147483646 h 22811"/>
              <a:gd name="T4" fmla="*/ 2147483646 w 43197"/>
              <a:gd name="T5" fmla="*/ 2147483646 h 22811"/>
              <a:gd name="T6" fmla="*/ 0 60000 65536"/>
              <a:gd name="T7" fmla="*/ 0 60000 65536"/>
              <a:gd name="T8" fmla="*/ 0 60000 65536"/>
              <a:gd name="T9" fmla="*/ 0 w 43197"/>
              <a:gd name="T10" fmla="*/ 0 h 22811"/>
              <a:gd name="T11" fmla="*/ 43197 w 43197"/>
              <a:gd name="T12" fmla="*/ 22811 h 22811"/>
            </a:gdLst>
            <a:ahLst/>
            <a:cxnLst>
              <a:cxn ang="T6">
                <a:pos x="T0" y="T1"/>
              </a:cxn>
              <a:cxn ang="T7">
                <a:pos x="T2" y="T3"/>
              </a:cxn>
              <a:cxn ang="T8">
                <a:pos x="T4" y="T5"/>
              </a:cxn>
            </a:cxnLst>
            <a:rect l="T9" t="T10" r="T11" b="T12"/>
            <a:pathLst>
              <a:path w="43197" h="22811" fill="none" extrusionOk="0">
                <a:moveTo>
                  <a:pt x="0" y="21233"/>
                </a:moveTo>
                <a:cubicBezTo>
                  <a:pt x="200" y="9448"/>
                  <a:pt x="9810" y="-1"/>
                  <a:pt x="21597" y="0"/>
                </a:cubicBezTo>
                <a:cubicBezTo>
                  <a:pt x="33526" y="0"/>
                  <a:pt x="43197" y="9670"/>
                  <a:pt x="43197" y="21600"/>
                </a:cubicBezTo>
                <a:cubicBezTo>
                  <a:pt x="43197" y="22003"/>
                  <a:pt x="43185" y="22407"/>
                  <a:pt x="43163" y="22811"/>
                </a:cubicBezTo>
              </a:path>
              <a:path w="43197" h="22811" stroke="0" extrusionOk="0">
                <a:moveTo>
                  <a:pt x="0" y="21233"/>
                </a:moveTo>
                <a:cubicBezTo>
                  <a:pt x="200" y="9448"/>
                  <a:pt x="9810" y="-1"/>
                  <a:pt x="21597" y="0"/>
                </a:cubicBezTo>
                <a:cubicBezTo>
                  <a:pt x="33526" y="0"/>
                  <a:pt x="43197" y="9670"/>
                  <a:pt x="43197" y="21600"/>
                </a:cubicBezTo>
                <a:cubicBezTo>
                  <a:pt x="43197" y="22003"/>
                  <a:pt x="43185" y="22407"/>
                  <a:pt x="43163" y="22811"/>
                </a:cubicBezTo>
                <a:lnTo>
                  <a:pt x="21597" y="21600"/>
                </a:lnTo>
                <a:lnTo>
                  <a:pt x="0" y="21233"/>
                </a:lnTo>
                <a:close/>
              </a:path>
            </a:pathLst>
          </a:cu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1D528D"/>
              </a:solidFill>
            </a:endParaRPr>
          </a:p>
        </p:txBody>
      </p:sp>
      <p:sp>
        <p:nvSpPr>
          <p:cNvPr id="934947" name="Arc 35"/>
          <p:cNvSpPr>
            <a:spLocks/>
          </p:cNvSpPr>
          <p:nvPr/>
        </p:nvSpPr>
        <p:spPr bwMode="auto">
          <a:xfrm flipH="1" flipV="1">
            <a:off x="5061438" y="5692775"/>
            <a:ext cx="2133600" cy="252413"/>
          </a:xfrm>
          <a:custGeom>
            <a:avLst/>
            <a:gdLst>
              <a:gd name="T0" fmla="*/ 0 w 43197"/>
              <a:gd name="T1" fmla="*/ 2147483646 h 21600"/>
              <a:gd name="T2" fmla="*/ 2147483646 w 43197"/>
              <a:gd name="T3" fmla="*/ 2147483646 h 21600"/>
              <a:gd name="T4" fmla="*/ 2147483646 w 43197"/>
              <a:gd name="T5" fmla="*/ 2147483646 h 21600"/>
              <a:gd name="T6" fmla="*/ 0 60000 65536"/>
              <a:gd name="T7" fmla="*/ 0 60000 65536"/>
              <a:gd name="T8" fmla="*/ 0 60000 65536"/>
              <a:gd name="T9" fmla="*/ 0 w 43197"/>
              <a:gd name="T10" fmla="*/ 0 h 21600"/>
              <a:gd name="T11" fmla="*/ 43197 w 43197"/>
              <a:gd name="T12" fmla="*/ 21600 h 21600"/>
            </a:gdLst>
            <a:ahLst/>
            <a:cxnLst>
              <a:cxn ang="T6">
                <a:pos x="T0" y="T1"/>
              </a:cxn>
              <a:cxn ang="T7">
                <a:pos x="T2" y="T3"/>
              </a:cxn>
              <a:cxn ang="T8">
                <a:pos x="T4" y="T5"/>
              </a:cxn>
            </a:cxnLst>
            <a:rect l="T9" t="T10" r="T11" b="T12"/>
            <a:pathLst>
              <a:path w="43197" h="21600" fill="none" extrusionOk="0">
                <a:moveTo>
                  <a:pt x="0" y="21233"/>
                </a:moveTo>
                <a:cubicBezTo>
                  <a:pt x="200" y="9448"/>
                  <a:pt x="9810" y="-1"/>
                  <a:pt x="21597" y="0"/>
                </a:cubicBezTo>
                <a:cubicBezTo>
                  <a:pt x="33526" y="0"/>
                  <a:pt x="43197" y="9670"/>
                  <a:pt x="43197" y="21600"/>
                </a:cubicBezTo>
              </a:path>
              <a:path w="43197" h="21600" stroke="0" extrusionOk="0">
                <a:moveTo>
                  <a:pt x="0" y="21233"/>
                </a:moveTo>
                <a:cubicBezTo>
                  <a:pt x="200" y="9448"/>
                  <a:pt x="9810" y="-1"/>
                  <a:pt x="21597" y="0"/>
                </a:cubicBezTo>
                <a:cubicBezTo>
                  <a:pt x="33526" y="0"/>
                  <a:pt x="43197" y="9670"/>
                  <a:pt x="43197" y="21600"/>
                </a:cubicBezTo>
                <a:lnTo>
                  <a:pt x="21597" y="21600"/>
                </a:lnTo>
                <a:lnTo>
                  <a:pt x="0" y="21233"/>
                </a:lnTo>
                <a:close/>
              </a:path>
            </a:pathLst>
          </a:cu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1D528D"/>
              </a:solidFill>
            </a:endParaRPr>
          </a:p>
        </p:txBody>
      </p:sp>
      <p:sp>
        <p:nvSpPr>
          <p:cNvPr id="77835" name="Rectangle 37"/>
          <p:cNvSpPr>
            <a:spLocks noChangeArrowheads="1"/>
          </p:cNvSpPr>
          <p:nvPr/>
        </p:nvSpPr>
        <p:spPr bwMode="auto">
          <a:xfrm>
            <a:off x="385763" y="3657600"/>
            <a:ext cx="8372475" cy="2590800"/>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endParaRPr lang="en-US" altLang="en-US" sz="1800">
              <a:solidFill>
                <a:srgbClr val="1D528D"/>
              </a:solidFill>
            </a:endParaRPr>
          </a:p>
        </p:txBody>
      </p:sp>
    </p:spTree>
    <p:extLst>
      <p:ext uri="{BB962C8B-B14F-4D97-AF65-F5344CB8AC3E}">
        <p14:creationId xmlns:p14="http://schemas.microsoft.com/office/powerpoint/2010/main" val="7462820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4943"/>
                                        </p:tgtEl>
                                        <p:attrNameLst>
                                          <p:attrName>style.visibility</p:attrName>
                                        </p:attrNameLst>
                                      </p:cBhvr>
                                      <p:to>
                                        <p:strVal val="visible"/>
                                      </p:to>
                                    </p:set>
                                    <p:animEffect transition="in" filter="wipe(left)">
                                      <p:cBhvr>
                                        <p:cTn id="7" dur="500"/>
                                        <p:tgtEl>
                                          <p:spTgt spid="9349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4944"/>
                                        </p:tgtEl>
                                        <p:attrNameLst>
                                          <p:attrName>style.visibility</p:attrName>
                                        </p:attrNameLst>
                                      </p:cBhvr>
                                      <p:to>
                                        <p:strVal val="visible"/>
                                      </p:to>
                                    </p:set>
                                    <p:animEffect transition="in" filter="wipe(left)">
                                      <p:cBhvr>
                                        <p:cTn id="12" dur="500"/>
                                        <p:tgtEl>
                                          <p:spTgt spid="934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4946"/>
                                        </p:tgtEl>
                                        <p:attrNameLst>
                                          <p:attrName>style.visibility</p:attrName>
                                        </p:attrNameLst>
                                      </p:cBhvr>
                                      <p:to>
                                        <p:strVal val="visible"/>
                                      </p:to>
                                    </p:set>
                                    <p:animEffect transition="in" filter="wipe(left)">
                                      <p:cBhvr>
                                        <p:cTn id="17" dur="500"/>
                                        <p:tgtEl>
                                          <p:spTgt spid="9349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4947"/>
                                        </p:tgtEl>
                                        <p:attrNameLst>
                                          <p:attrName>style.visibility</p:attrName>
                                        </p:attrNameLst>
                                      </p:cBhvr>
                                      <p:to>
                                        <p:strVal val="visible"/>
                                      </p:to>
                                    </p:set>
                                    <p:animEffect transition="in" filter="wipe(left)">
                                      <p:cBhvr>
                                        <p:cTn id="22" dur="500"/>
                                        <p:tgtEl>
                                          <p:spTgt spid="934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43" grpId="0" animBg="1"/>
      <p:bldP spid="934944" grpId="0" animBg="1"/>
      <p:bldP spid="934946" grpId="0" animBg="1"/>
      <p:bldP spid="9349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8"/>
          <p:cNvSpPr>
            <a:spLocks noChangeArrowheads="1"/>
          </p:cNvSpPr>
          <p:nvPr/>
        </p:nvSpPr>
        <p:spPr bwMode="gray">
          <a:xfrm>
            <a:off x="77788" y="1085850"/>
            <a:ext cx="8988425" cy="1804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sz="3200">
              <a:solidFill>
                <a:srgbClr val="000000"/>
              </a:solidFill>
              <a:latin typeface="Times New Roman" pitchFamily="18" charset="0"/>
              <a:cs typeface="+mn-cs"/>
            </a:endParaRPr>
          </a:p>
        </p:txBody>
      </p:sp>
      <p:sp>
        <p:nvSpPr>
          <p:cNvPr id="21507" name="Rectangle 49"/>
          <p:cNvSpPr>
            <a:spLocks noGrp="1" noChangeArrowheads="1"/>
          </p:cNvSpPr>
          <p:nvPr>
            <p:ph type="body" idx="4294967295"/>
          </p:nvPr>
        </p:nvSpPr>
        <p:spPr>
          <a:xfrm>
            <a:off x="685800" y="3128963"/>
            <a:ext cx="7810502" cy="2881312"/>
          </a:xfrm>
        </p:spPr>
        <p:txBody>
          <a:bodyPr/>
          <a:lstStyle/>
          <a:p>
            <a:pPr marL="0" indent="0" algn="ctr" eaLnBrk="1" hangingPunct="1">
              <a:buFontTx/>
              <a:buNone/>
            </a:pPr>
            <a:r>
              <a:rPr lang="en-US" sz="2800" dirty="0" smtClean="0"/>
              <a:t>To provide </a:t>
            </a:r>
            <a:r>
              <a:rPr lang="en-US" sz="2800" b="1" i="1" dirty="0" smtClean="0"/>
              <a:t>quality professional learning and ongoing support </a:t>
            </a:r>
            <a:r>
              <a:rPr lang="en-US" sz="2800" dirty="0" smtClean="0"/>
              <a:t>so that educators have the skills and tools they need to help their </a:t>
            </a:r>
            <a:r>
              <a:rPr lang="en-US" sz="2800" b="1" i="1" dirty="0" smtClean="0"/>
              <a:t>students become fluent, independent readers, </a:t>
            </a:r>
            <a:r>
              <a:rPr lang="en-US" sz="2800" dirty="0" smtClean="0"/>
              <a:t>who are ready to explore the endless possibilities the world of reading has to offer.</a:t>
            </a:r>
            <a:endParaRPr lang="en-US" sz="2800" b="1" i="1" dirty="0" smtClean="0"/>
          </a:p>
        </p:txBody>
      </p:sp>
      <p:sp>
        <p:nvSpPr>
          <p:cNvPr id="24580" name="Rectangle 52"/>
          <p:cNvSpPr>
            <a:spLocks noChangeArrowheads="1"/>
          </p:cNvSpPr>
          <p:nvPr/>
        </p:nvSpPr>
        <p:spPr bwMode="gray">
          <a:xfrm>
            <a:off x="77788" y="2967038"/>
            <a:ext cx="8988425" cy="153987"/>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sz="3200">
              <a:solidFill>
                <a:srgbClr val="000000"/>
              </a:solidFill>
              <a:latin typeface="Times New Roman" pitchFamily="18" charset="0"/>
              <a:cs typeface="+mn-cs"/>
            </a:endParaRPr>
          </a:p>
        </p:txBody>
      </p:sp>
      <p:sp>
        <p:nvSpPr>
          <p:cNvPr id="21509" name="Rectangle 48"/>
          <p:cNvSpPr>
            <a:spLocks noGrp="1" noChangeArrowheads="1"/>
          </p:cNvSpPr>
          <p:nvPr>
            <p:ph type="title"/>
          </p:nvPr>
        </p:nvSpPr>
        <p:spPr/>
        <p:txBody>
          <a:bodyPr/>
          <a:lstStyle/>
          <a:p>
            <a:pPr eaLnBrk="1" hangingPunct="1"/>
            <a:r>
              <a:rPr lang="en-US" smtClean="0"/>
              <a:t>Our Mission</a:t>
            </a:r>
          </a:p>
        </p:txBody>
      </p:sp>
      <p:pic>
        <p:nvPicPr>
          <p:cNvPr id="21510" name="Picture 54" descr="mission_band"/>
          <p:cNvPicPr>
            <a:picLocks noChangeAspect="1" noChangeArrowheads="1"/>
          </p:cNvPicPr>
          <p:nvPr/>
        </p:nvPicPr>
        <p:blipFill>
          <a:blip r:embed="rId4">
            <a:extLst>
              <a:ext uri="{28A0092B-C50C-407E-A947-70E740481C1C}">
                <a14:useLocalDpi xmlns:a14="http://schemas.microsoft.com/office/drawing/2010/main" val="0"/>
              </a:ext>
            </a:extLst>
          </a:blip>
          <a:srcRect l="6635" t="7367" r="74602" b="3526"/>
          <a:stretch>
            <a:fillRect/>
          </a:stretch>
        </p:blipFill>
        <p:spPr bwMode="auto">
          <a:xfrm>
            <a:off x="77788" y="1085850"/>
            <a:ext cx="18446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5" descr="mission_band"/>
          <p:cNvPicPr>
            <a:picLocks noChangeAspect="1" noChangeArrowheads="1"/>
          </p:cNvPicPr>
          <p:nvPr/>
        </p:nvPicPr>
        <p:blipFill>
          <a:blip r:embed="rId4">
            <a:extLst>
              <a:ext uri="{28A0092B-C50C-407E-A947-70E740481C1C}">
                <a14:useLocalDpi xmlns:a14="http://schemas.microsoft.com/office/drawing/2010/main" val="0"/>
              </a:ext>
            </a:extLst>
          </a:blip>
          <a:srcRect l="25786" t="7367" r="49217" b="3526"/>
          <a:stretch>
            <a:fillRect/>
          </a:stretch>
        </p:blipFill>
        <p:spPr bwMode="auto">
          <a:xfrm>
            <a:off x="1998663" y="1085850"/>
            <a:ext cx="24574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56" descr="mission_band"/>
          <p:cNvPicPr>
            <a:picLocks noChangeAspect="1" noChangeArrowheads="1"/>
          </p:cNvPicPr>
          <p:nvPr/>
        </p:nvPicPr>
        <p:blipFill>
          <a:blip r:embed="rId4">
            <a:extLst>
              <a:ext uri="{28A0092B-C50C-407E-A947-70E740481C1C}">
                <a14:useLocalDpi xmlns:a14="http://schemas.microsoft.com/office/drawing/2010/main" val="0"/>
              </a:ext>
            </a:extLst>
          </a:blip>
          <a:srcRect l="51575" t="7367" r="25766" b="3526"/>
          <a:stretch>
            <a:fillRect/>
          </a:stretch>
        </p:blipFill>
        <p:spPr bwMode="auto">
          <a:xfrm>
            <a:off x="4533900" y="1085850"/>
            <a:ext cx="22272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57" descr="mission_band"/>
          <p:cNvPicPr>
            <a:picLocks noChangeAspect="1" noChangeArrowheads="1"/>
          </p:cNvPicPr>
          <p:nvPr/>
        </p:nvPicPr>
        <p:blipFill>
          <a:blip r:embed="rId4">
            <a:extLst>
              <a:ext uri="{28A0092B-C50C-407E-A947-70E740481C1C}">
                <a14:useLocalDpi xmlns:a14="http://schemas.microsoft.com/office/drawing/2010/main" val="0"/>
              </a:ext>
            </a:extLst>
          </a:blip>
          <a:srcRect l="76559" t="7367" r="783" b="3526"/>
          <a:stretch>
            <a:fillRect/>
          </a:stretch>
        </p:blipFill>
        <p:spPr bwMode="auto">
          <a:xfrm>
            <a:off x="6838950" y="1085850"/>
            <a:ext cx="22272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195061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 y="317500"/>
            <a:ext cx="8836025" cy="654050"/>
          </a:xfrm>
        </p:spPr>
        <p:txBody>
          <a:bodyPr/>
          <a:lstStyle/>
          <a:p>
            <a:pPr eaLnBrk="1" hangingPunct="1"/>
            <a:r>
              <a:rPr lang="en-US" altLang="en-US" smtClean="0"/>
              <a:t>Fluency Instruction</a:t>
            </a:r>
          </a:p>
        </p:txBody>
      </p:sp>
      <p:sp>
        <p:nvSpPr>
          <p:cNvPr id="1149955" name="Rectangle 3"/>
          <p:cNvSpPr>
            <a:spLocks noChangeArrowheads="1"/>
          </p:cNvSpPr>
          <p:nvPr/>
        </p:nvSpPr>
        <p:spPr bwMode="auto">
          <a:xfrm>
            <a:off x="1828800" y="4724400"/>
            <a:ext cx="2286000" cy="12954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10000"/>
              </a:spcBef>
              <a:spcAft>
                <a:spcPct val="0"/>
              </a:spcAft>
              <a:buFontTx/>
              <a:buNone/>
            </a:pPr>
            <a:r>
              <a:rPr lang="en-US" altLang="en-US" sz="1800" b="1">
                <a:solidFill>
                  <a:srgbClr val="990000"/>
                </a:solidFill>
              </a:rPr>
              <a:t>Controlled Decodable Text</a:t>
            </a:r>
          </a:p>
        </p:txBody>
      </p:sp>
      <p:sp>
        <p:nvSpPr>
          <p:cNvPr id="1149956" name="Rectangle 4"/>
          <p:cNvSpPr>
            <a:spLocks noChangeArrowheads="1"/>
          </p:cNvSpPr>
          <p:nvPr/>
        </p:nvSpPr>
        <p:spPr bwMode="auto">
          <a:xfrm>
            <a:off x="5029200" y="4724400"/>
            <a:ext cx="2286000" cy="12954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10000"/>
              </a:spcBef>
              <a:spcAft>
                <a:spcPct val="0"/>
              </a:spcAft>
              <a:buFontTx/>
              <a:buNone/>
            </a:pPr>
            <a:r>
              <a:rPr lang="en-US" altLang="en-US" sz="1800" b="1">
                <a:solidFill>
                  <a:srgbClr val="990000"/>
                </a:solidFill>
              </a:rPr>
              <a:t>Non-Controlled Decodable Text</a:t>
            </a:r>
          </a:p>
          <a:p>
            <a:pPr algn="ctr" eaLnBrk="1" hangingPunct="1">
              <a:spcBef>
                <a:spcPct val="10000"/>
              </a:spcBef>
              <a:spcAft>
                <a:spcPct val="0"/>
              </a:spcAft>
              <a:buFontTx/>
              <a:buNone/>
            </a:pPr>
            <a:r>
              <a:rPr lang="en-US" altLang="en-US" sz="1800" b="1">
                <a:solidFill>
                  <a:srgbClr val="990000"/>
                </a:solidFill>
              </a:rPr>
              <a:t>(authentic)</a:t>
            </a:r>
          </a:p>
        </p:txBody>
      </p:sp>
      <p:sp>
        <p:nvSpPr>
          <p:cNvPr id="75781" name="Rectangle 5"/>
          <p:cNvSpPr>
            <a:spLocks noChangeArrowheads="1"/>
          </p:cNvSpPr>
          <p:nvPr/>
        </p:nvSpPr>
        <p:spPr bwMode="auto">
          <a:xfrm>
            <a:off x="1828800" y="1295400"/>
            <a:ext cx="5486400" cy="2362200"/>
          </a:xfrm>
          <a:prstGeom prst="rect">
            <a:avLst/>
          </a:prstGeom>
          <a:gradFill rotWithShape="0">
            <a:gsLst>
              <a:gs pos="0">
                <a:srgbClr val="6699FF"/>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lnSpc>
                <a:spcPct val="75000"/>
              </a:lnSpc>
              <a:spcBef>
                <a:spcPct val="10000"/>
              </a:spcBef>
              <a:spcAft>
                <a:spcPct val="0"/>
              </a:spcAft>
              <a:buFontTx/>
              <a:buNone/>
            </a:pPr>
            <a:endParaRPr lang="en-US" altLang="en-US" sz="2200">
              <a:latin typeface="Arial Black" panose="020B0A04020102020204" pitchFamily="34" charset="0"/>
            </a:endParaRPr>
          </a:p>
        </p:txBody>
      </p:sp>
      <p:graphicFrame>
        <p:nvGraphicFramePr>
          <p:cNvPr id="75782" name="Object 7"/>
          <p:cNvGraphicFramePr>
            <a:graphicFrameLocks noGrp="1" noChangeAspect="1"/>
          </p:cNvGraphicFramePr>
          <p:nvPr>
            <p:ph sz="half" idx="2"/>
          </p:nvPr>
        </p:nvGraphicFramePr>
        <p:xfrm>
          <a:off x="2360613" y="1905000"/>
          <a:ext cx="4422775" cy="2057400"/>
        </p:xfrm>
        <a:graphic>
          <a:graphicData uri="http://schemas.openxmlformats.org/presentationml/2006/ole">
            <mc:AlternateContent xmlns:mc="http://schemas.openxmlformats.org/markup-compatibility/2006">
              <mc:Choice xmlns:v="urn:schemas-microsoft-com:vml" Requires="v">
                <p:oleObj spid="_x0000_s1386607" name="Image" r:id="rId4" imgW="5079365" imgH="3809524" progId="Photoshop.Image.8">
                  <p:embed/>
                </p:oleObj>
              </mc:Choice>
              <mc:Fallback>
                <p:oleObj name="Image" r:id="rId4" imgW="5079365" imgH="3809524"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280" b="9213"/>
                      <a:stretch>
                        <a:fillRect/>
                      </a:stretch>
                    </p:blipFill>
                    <p:spPr bwMode="auto">
                      <a:xfrm>
                        <a:off x="2360613" y="1905000"/>
                        <a:ext cx="44227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9960" name="AutoShape 8"/>
          <p:cNvSpPr>
            <a:spLocks noChangeArrowheads="1"/>
          </p:cNvSpPr>
          <p:nvPr/>
        </p:nvSpPr>
        <p:spPr bwMode="auto">
          <a:xfrm>
            <a:off x="2514600" y="3962400"/>
            <a:ext cx="914400" cy="762000"/>
          </a:xfrm>
          <a:prstGeom prst="downArrow">
            <a:avLst>
              <a:gd name="adj1" fmla="val 52778"/>
              <a:gd name="adj2" fmla="val 50569"/>
            </a:avLst>
          </a:prstGeom>
          <a:gradFill rotWithShape="1">
            <a:gsLst>
              <a:gs pos="0">
                <a:schemeClr val="bg1"/>
              </a:gs>
              <a:gs pos="100000">
                <a:srgbClr val="66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endParaRPr lang="en-US" altLang="en-US" sz="1800"/>
          </a:p>
        </p:txBody>
      </p:sp>
      <p:sp>
        <p:nvSpPr>
          <p:cNvPr id="75784" name="Rectangle 11"/>
          <p:cNvSpPr>
            <a:spLocks noChangeArrowheads="1"/>
          </p:cNvSpPr>
          <p:nvPr/>
        </p:nvSpPr>
        <p:spPr bwMode="auto">
          <a:xfrm>
            <a:off x="1828800" y="1295400"/>
            <a:ext cx="548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0" bIns="0"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lnSpc>
                <a:spcPct val="75000"/>
              </a:lnSpc>
              <a:spcBef>
                <a:spcPct val="10000"/>
              </a:spcBef>
              <a:spcAft>
                <a:spcPct val="0"/>
              </a:spcAft>
              <a:buFontTx/>
              <a:buNone/>
            </a:pPr>
            <a:r>
              <a:rPr lang="en-US" altLang="en-US" sz="2800" b="1">
                <a:solidFill>
                  <a:schemeClr val="bg1"/>
                </a:solidFill>
              </a:rPr>
              <a:t>Decodable Text</a:t>
            </a:r>
          </a:p>
        </p:txBody>
      </p:sp>
      <p:sp>
        <p:nvSpPr>
          <p:cNvPr id="1149965" name="AutoShape 13"/>
          <p:cNvSpPr>
            <a:spLocks noChangeArrowheads="1"/>
          </p:cNvSpPr>
          <p:nvPr/>
        </p:nvSpPr>
        <p:spPr bwMode="auto">
          <a:xfrm>
            <a:off x="5715000" y="3962400"/>
            <a:ext cx="914400" cy="762000"/>
          </a:xfrm>
          <a:prstGeom prst="downArrow">
            <a:avLst>
              <a:gd name="adj1" fmla="val 52778"/>
              <a:gd name="adj2" fmla="val 50569"/>
            </a:avLst>
          </a:prstGeom>
          <a:gradFill rotWithShape="1">
            <a:gsLst>
              <a:gs pos="0">
                <a:schemeClr val="bg1"/>
              </a:gs>
              <a:gs pos="100000">
                <a:srgbClr val="66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spcAft>
                <a:spcPct val="0"/>
              </a:spcAft>
              <a:buClrTx/>
              <a:buFontTx/>
              <a:buNone/>
            </a:pPr>
            <a:endParaRPr lang="en-US" altLang="en-US" sz="1800"/>
          </a:p>
        </p:txBody>
      </p:sp>
    </p:spTree>
    <p:extLst>
      <p:ext uri="{BB962C8B-B14F-4D97-AF65-F5344CB8AC3E}">
        <p14:creationId xmlns:p14="http://schemas.microsoft.com/office/powerpoint/2010/main" val="2533586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9960"/>
                                        </p:tgtEl>
                                        <p:attrNameLst>
                                          <p:attrName>style.visibility</p:attrName>
                                        </p:attrNameLst>
                                      </p:cBhvr>
                                      <p:to>
                                        <p:strVal val="visible"/>
                                      </p:to>
                                    </p:set>
                                    <p:animEffect transition="in" filter="wipe(up)">
                                      <p:cBhvr>
                                        <p:cTn id="7" dur="500"/>
                                        <p:tgtEl>
                                          <p:spTgt spid="114996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49955"/>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149965"/>
                                        </p:tgtEl>
                                        <p:attrNameLst>
                                          <p:attrName>style.visibility</p:attrName>
                                        </p:attrNameLst>
                                      </p:cBhvr>
                                      <p:to>
                                        <p:strVal val="visible"/>
                                      </p:to>
                                    </p:set>
                                    <p:animEffect transition="in" filter="wipe(up)">
                                      <p:cBhvr>
                                        <p:cTn id="13" dur="500"/>
                                        <p:tgtEl>
                                          <p:spTgt spid="1149965"/>
                                        </p:tgtEl>
                                      </p:cBhvr>
                                    </p:animEffec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1149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55" grpId="0" animBg="1"/>
      <p:bldP spid="1149960" grpId="0" animBg="1"/>
      <p:bldP spid="11499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2"/>
          <p:cNvSpPr>
            <a:spLocks noGrp="1" noChangeArrowheads="1"/>
          </p:cNvSpPr>
          <p:nvPr>
            <p:ph type="title"/>
          </p:nvPr>
        </p:nvSpPr>
        <p:spPr>
          <a:noFill/>
          <a:ln/>
        </p:spPr>
        <p:txBody>
          <a:bodyPr/>
          <a:lstStyle/>
          <a:p>
            <a:r>
              <a:rPr lang="en-US" dirty="0" smtClean="0"/>
              <a:t>Extensive Practice with Controlled Text</a:t>
            </a:r>
            <a:endParaRPr lang="en-US" dirty="0"/>
          </a:p>
        </p:txBody>
      </p:sp>
      <p:sp>
        <p:nvSpPr>
          <p:cNvPr id="2" name="Subtitle 1"/>
          <p:cNvSpPr>
            <a:spLocks noGrp="1"/>
          </p:cNvSpPr>
          <p:nvPr>
            <p:ph idx="1"/>
          </p:nvPr>
        </p:nvSpPr>
        <p:spPr>
          <a:xfrm>
            <a:off x="385763" y="1393825"/>
            <a:ext cx="8372475" cy="1654175"/>
          </a:xfrm>
        </p:spPr>
        <p:txBody>
          <a:bodyPr/>
          <a:lstStyle/>
          <a:p>
            <a:pPr marL="0" indent="0">
              <a:buNone/>
            </a:pPr>
            <a:r>
              <a:rPr lang="en-US" dirty="0" smtClean="0"/>
              <a:t>WRS Student Readers</a:t>
            </a:r>
            <a:endParaRPr lang="en-US" dirty="0"/>
          </a:p>
        </p:txBody>
      </p:sp>
      <p:pic>
        <p:nvPicPr>
          <p:cNvPr id="3" name="Picture 2"/>
          <p:cNvPicPr>
            <a:picLocks noChangeAspect="1"/>
          </p:cNvPicPr>
          <p:nvPr/>
        </p:nvPicPr>
        <p:blipFill rotWithShape="1">
          <a:blip r:embed="rId3"/>
          <a:srcRect b="6225"/>
          <a:stretch/>
        </p:blipFill>
        <p:spPr>
          <a:xfrm>
            <a:off x="1219200" y="3328927"/>
            <a:ext cx="2934081" cy="1585264"/>
          </a:xfrm>
          <a:prstGeom prst="rect">
            <a:avLst/>
          </a:prstGeom>
        </p:spPr>
      </p:pic>
      <p:pic>
        <p:nvPicPr>
          <p:cNvPr id="4" name="Picture 3"/>
          <p:cNvPicPr>
            <a:picLocks noChangeAspect="1"/>
          </p:cNvPicPr>
          <p:nvPr/>
        </p:nvPicPr>
        <p:blipFill>
          <a:blip r:embed="rId4"/>
          <a:stretch>
            <a:fillRect/>
          </a:stretch>
        </p:blipFill>
        <p:spPr>
          <a:xfrm>
            <a:off x="4724400" y="3328927"/>
            <a:ext cx="2924175" cy="1647825"/>
          </a:xfrm>
          <a:prstGeom prst="rect">
            <a:avLst/>
          </a:prstGeom>
        </p:spPr>
      </p:pic>
    </p:spTree>
    <p:extLst>
      <p:ext uri="{BB962C8B-B14F-4D97-AF65-F5344CB8AC3E}">
        <p14:creationId xmlns:p14="http://schemas.microsoft.com/office/powerpoint/2010/main" val="42238276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Controlled Text: WRS Student Reader – Step 1.3</a:t>
            </a:r>
            <a:endParaRPr lang="en-US" dirty="0"/>
          </a:p>
        </p:txBody>
      </p:sp>
      <p:pic>
        <p:nvPicPr>
          <p:cNvPr id="7" name="Content Placeholder 6"/>
          <p:cNvPicPr>
            <a:picLocks noGrp="1" noChangeAspect="1"/>
          </p:cNvPicPr>
          <p:nvPr>
            <p:ph idx="1"/>
          </p:nvPr>
        </p:nvPicPr>
        <p:blipFill rotWithShape="1">
          <a:blip r:embed="rId3"/>
          <a:srcRect b="14065"/>
          <a:stretch/>
        </p:blipFill>
        <p:spPr>
          <a:xfrm>
            <a:off x="2327910" y="1295400"/>
            <a:ext cx="4488180" cy="5046491"/>
          </a:xfrm>
          <a:prstGeom prst="rect">
            <a:avLst/>
          </a:prstGeom>
        </p:spPr>
      </p:pic>
    </p:spTree>
    <p:extLst>
      <p:ext uri="{BB962C8B-B14F-4D97-AF65-F5344CB8AC3E}">
        <p14:creationId xmlns:p14="http://schemas.microsoft.com/office/powerpoint/2010/main" val="3091820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Text: WRS Student Reader – Step 1.3</a:t>
            </a:r>
          </a:p>
        </p:txBody>
      </p:sp>
      <p:pic>
        <p:nvPicPr>
          <p:cNvPr id="7" name="Content Placeholder 6"/>
          <p:cNvPicPr>
            <a:picLocks noGrp="1" noChangeAspect="1"/>
          </p:cNvPicPr>
          <p:nvPr>
            <p:ph idx="1"/>
          </p:nvPr>
        </p:nvPicPr>
        <p:blipFill rotWithShape="1">
          <a:blip r:embed="rId2"/>
          <a:srcRect b="15527"/>
          <a:stretch/>
        </p:blipFill>
        <p:spPr>
          <a:xfrm>
            <a:off x="2158555" y="1066800"/>
            <a:ext cx="4826889" cy="5456351"/>
          </a:xfrm>
          <a:prstGeom prst="rect">
            <a:avLst/>
          </a:prstGeom>
        </p:spPr>
      </p:pic>
    </p:spTree>
    <p:extLst>
      <p:ext uri="{BB962C8B-B14F-4D97-AF65-F5344CB8AC3E}">
        <p14:creationId xmlns:p14="http://schemas.microsoft.com/office/powerpoint/2010/main" val="228915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Text: WRS Student Reader – Step 1.3</a:t>
            </a:r>
          </a:p>
        </p:txBody>
      </p:sp>
      <p:pic>
        <p:nvPicPr>
          <p:cNvPr id="7" name="Content Placeholder 6"/>
          <p:cNvPicPr>
            <a:picLocks noGrp="1" noChangeAspect="1"/>
          </p:cNvPicPr>
          <p:nvPr>
            <p:ph idx="1"/>
          </p:nvPr>
        </p:nvPicPr>
        <p:blipFill>
          <a:blip r:embed="rId2"/>
          <a:stretch>
            <a:fillRect/>
          </a:stretch>
        </p:blipFill>
        <p:spPr>
          <a:xfrm>
            <a:off x="1721931" y="1393825"/>
            <a:ext cx="5700138" cy="4800600"/>
          </a:xfrm>
          <a:prstGeom prst="rect">
            <a:avLst/>
          </a:prstGeom>
        </p:spPr>
      </p:pic>
    </p:spTree>
    <p:extLst>
      <p:ext uri="{BB962C8B-B14F-4D97-AF65-F5344CB8AC3E}">
        <p14:creationId xmlns:p14="http://schemas.microsoft.com/office/powerpoint/2010/main" val="1651496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a:t>
            </a:r>
            <a:r>
              <a:rPr lang="en-US" dirty="0" smtClean="0"/>
              <a:t>3.2</a:t>
            </a:r>
            <a:endParaRPr lang="en-US" dirty="0"/>
          </a:p>
        </p:txBody>
      </p:sp>
      <p:pic>
        <p:nvPicPr>
          <p:cNvPr id="4" name="Content Placeholder 3"/>
          <p:cNvPicPr>
            <a:picLocks noGrp="1" noChangeAspect="1"/>
          </p:cNvPicPr>
          <p:nvPr>
            <p:ph idx="1"/>
          </p:nvPr>
        </p:nvPicPr>
        <p:blipFill rotWithShape="1">
          <a:blip r:embed="rId2"/>
          <a:srcRect t="4028" b="16222"/>
          <a:stretch/>
        </p:blipFill>
        <p:spPr>
          <a:xfrm>
            <a:off x="1981200" y="1295400"/>
            <a:ext cx="4928426" cy="5120134"/>
          </a:xfrm>
          <a:prstGeom prst="rect">
            <a:avLst/>
          </a:prstGeom>
        </p:spPr>
      </p:pic>
    </p:spTree>
    <p:extLst>
      <p:ext uri="{BB962C8B-B14F-4D97-AF65-F5344CB8AC3E}">
        <p14:creationId xmlns:p14="http://schemas.microsoft.com/office/powerpoint/2010/main" val="1683840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3.2</a:t>
            </a:r>
          </a:p>
        </p:txBody>
      </p:sp>
      <p:pic>
        <p:nvPicPr>
          <p:cNvPr id="4" name="Content Placeholder 3"/>
          <p:cNvPicPr>
            <a:picLocks noGrp="1" noChangeAspect="1"/>
          </p:cNvPicPr>
          <p:nvPr>
            <p:ph idx="1"/>
          </p:nvPr>
        </p:nvPicPr>
        <p:blipFill>
          <a:blip r:embed="rId2"/>
          <a:stretch>
            <a:fillRect/>
          </a:stretch>
        </p:blipFill>
        <p:spPr>
          <a:xfrm>
            <a:off x="2024448" y="1142999"/>
            <a:ext cx="4781455" cy="5245513"/>
          </a:xfrm>
          <a:prstGeom prst="rect">
            <a:avLst/>
          </a:prstGeom>
        </p:spPr>
      </p:pic>
    </p:spTree>
    <p:extLst>
      <p:ext uri="{BB962C8B-B14F-4D97-AF65-F5344CB8AC3E}">
        <p14:creationId xmlns:p14="http://schemas.microsoft.com/office/powerpoint/2010/main" val="4196320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3.2</a:t>
            </a:r>
          </a:p>
        </p:txBody>
      </p:sp>
      <p:pic>
        <p:nvPicPr>
          <p:cNvPr id="4" name="Content Placeholder 3"/>
          <p:cNvPicPr>
            <a:picLocks noGrp="1" noChangeAspect="1"/>
          </p:cNvPicPr>
          <p:nvPr>
            <p:ph idx="1"/>
          </p:nvPr>
        </p:nvPicPr>
        <p:blipFill>
          <a:blip r:embed="rId2"/>
          <a:stretch>
            <a:fillRect/>
          </a:stretch>
        </p:blipFill>
        <p:spPr>
          <a:xfrm>
            <a:off x="2133600" y="1142997"/>
            <a:ext cx="4668774" cy="5372862"/>
          </a:xfrm>
          <a:prstGeom prst="rect">
            <a:avLst/>
          </a:prstGeom>
        </p:spPr>
      </p:pic>
    </p:spTree>
    <p:extLst>
      <p:ext uri="{BB962C8B-B14F-4D97-AF65-F5344CB8AC3E}">
        <p14:creationId xmlns:p14="http://schemas.microsoft.com/office/powerpoint/2010/main" val="1478293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a:t>
            </a:r>
            <a:r>
              <a:rPr lang="en-US" dirty="0" smtClean="0"/>
              <a:t>5.4</a:t>
            </a:r>
            <a:endParaRPr lang="en-US" dirty="0"/>
          </a:p>
        </p:txBody>
      </p:sp>
      <p:pic>
        <p:nvPicPr>
          <p:cNvPr id="4" name="Content Placeholder 3"/>
          <p:cNvPicPr>
            <a:picLocks noGrp="1" noChangeAspect="1"/>
          </p:cNvPicPr>
          <p:nvPr>
            <p:ph idx="1"/>
          </p:nvPr>
        </p:nvPicPr>
        <p:blipFill>
          <a:blip r:embed="rId2"/>
          <a:stretch>
            <a:fillRect/>
          </a:stretch>
        </p:blipFill>
        <p:spPr>
          <a:xfrm>
            <a:off x="2267464" y="1243913"/>
            <a:ext cx="4495800" cy="5349240"/>
          </a:xfrm>
          <a:prstGeom prst="rect">
            <a:avLst/>
          </a:prstGeom>
        </p:spPr>
      </p:pic>
    </p:spTree>
    <p:extLst>
      <p:ext uri="{BB962C8B-B14F-4D97-AF65-F5344CB8AC3E}">
        <p14:creationId xmlns:p14="http://schemas.microsoft.com/office/powerpoint/2010/main" val="3716786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5.4</a:t>
            </a:r>
          </a:p>
        </p:txBody>
      </p:sp>
      <p:pic>
        <p:nvPicPr>
          <p:cNvPr id="4" name="Content Placeholder 3"/>
          <p:cNvPicPr>
            <a:picLocks noGrp="1" noChangeAspect="1"/>
          </p:cNvPicPr>
          <p:nvPr>
            <p:ph idx="1"/>
          </p:nvPr>
        </p:nvPicPr>
        <p:blipFill>
          <a:blip r:embed="rId2"/>
          <a:stretch>
            <a:fillRect/>
          </a:stretch>
        </p:blipFill>
        <p:spPr>
          <a:xfrm>
            <a:off x="2286000" y="1219200"/>
            <a:ext cx="4114800" cy="5364480"/>
          </a:xfrm>
          <a:prstGeom prst="rect">
            <a:avLst/>
          </a:prstGeom>
        </p:spPr>
      </p:pic>
    </p:spTree>
    <p:extLst>
      <p:ext uri="{BB962C8B-B14F-4D97-AF65-F5344CB8AC3E}">
        <p14:creationId xmlns:p14="http://schemas.microsoft.com/office/powerpoint/2010/main" val="4107379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1963" y="1143000"/>
            <a:ext cx="8220075" cy="1306513"/>
          </a:xfrm>
        </p:spPr>
        <p:txBody>
          <a:bodyPr/>
          <a:lstStyle/>
          <a:p>
            <a:r>
              <a:rPr lang="en-US" dirty="0" smtClean="0"/>
              <a:t>Wilson Reading System</a:t>
            </a:r>
            <a:r>
              <a:rPr lang="en-US" baseline="30000" dirty="0"/>
              <a:t>®</a:t>
            </a:r>
            <a:br>
              <a:rPr lang="en-US" baseline="30000" dirty="0"/>
            </a:br>
            <a:r>
              <a:rPr lang="en-US" dirty="0" smtClean="0"/>
              <a:t> </a:t>
            </a:r>
            <a:r>
              <a:rPr lang="en-US" dirty="0"/>
              <a:t>Student Profile</a:t>
            </a:r>
            <a:br>
              <a:rPr lang="en-US" dirty="0"/>
            </a:br>
            <a:r>
              <a:rPr lang="en-US" dirty="0" smtClean="0"/>
              <a:t/>
            </a:r>
            <a:br>
              <a:rPr lang="en-US" dirty="0" smtClean="0"/>
            </a:br>
            <a:r>
              <a:rPr lang="en-US" dirty="0" smtClean="0"/>
              <a:t> </a:t>
            </a:r>
            <a:endParaRPr lang="en-US" dirty="0"/>
          </a:p>
        </p:txBody>
      </p:sp>
      <p:pic>
        <p:nvPicPr>
          <p:cNvPr id="9" name="Picture 56" descr="mission_band"/>
          <p:cNvPicPr>
            <a:picLocks noChangeAspect="1" noChangeArrowheads="1"/>
          </p:cNvPicPr>
          <p:nvPr/>
        </p:nvPicPr>
        <p:blipFill>
          <a:blip r:embed="rId3">
            <a:extLst>
              <a:ext uri="{28A0092B-C50C-407E-A947-70E740481C1C}">
                <a14:useLocalDpi xmlns:a14="http://schemas.microsoft.com/office/drawing/2010/main" val="0"/>
              </a:ext>
            </a:extLst>
          </a:blip>
          <a:srcRect l="51575" t="7367" r="25766" b="3526"/>
          <a:stretch>
            <a:fillRect/>
          </a:stretch>
        </p:blipFill>
        <p:spPr bwMode="auto">
          <a:xfrm>
            <a:off x="2971800" y="3048000"/>
            <a:ext cx="3446463" cy="279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243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5.4</a:t>
            </a:r>
          </a:p>
        </p:txBody>
      </p:sp>
      <p:pic>
        <p:nvPicPr>
          <p:cNvPr id="5" name="Content Placeholder 4"/>
          <p:cNvPicPr>
            <a:picLocks noGrp="1" noChangeAspect="1"/>
          </p:cNvPicPr>
          <p:nvPr>
            <p:ph idx="1"/>
          </p:nvPr>
        </p:nvPicPr>
        <p:blipFill>
          <a:blip r:embed="rId2"/>
          <a:stretch>
            <a:fillRect/>
          </a:stretch>
        </p:blipFill>
        <p:spPr>
          <a:xfrm>
            <a:off x="1523619" y="1219198"/>
            <a:ext cx="6290310" cy="5225415"/>
          </a:xfrm>
          <a:prstGeom prst="rect">
            <a:avLst/>
          </a:prstGeom>
        </p:spPr>
      </p:pic>
    </p:spTree>
    <p:extLst>
      <p:ext uri="{BB962C8B-B14F-4D97-AF65-F5344CB8AC3E}">
        <p14:creationId xmlns:p14="http://schemas.microsoft.com/office/powerpoint/2010/main" val="2244567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a:t>
            </a:r>
            <a:r>
              <a:rPr lang="en-US" dirty="0" smtClean="0"/>
              <a:t>9.2</a:t>
            </a:r>
            <a:endParaRPr lang="en-US" dirty="0"/>
          </a:p>
        </p:txBody>
      </p:sp>
      <p:pic>
        <p:nvPicPr>
          <p:cNvPr id="4" name="Content Placeholder 3"/>
          <p:cNvPicPr>
            <a:picLocks noGrp="1" noChangeAspect="1"/>
          </p:cNvPicPr>
          <p:nvPr>
            <p:ph idx="1"/>
          </p:nvPr>
        </p:nvPicPr>
        <p:blipFill>
          <a:blip r:embed="rId2"/>
          <a:stretch>
            <a:fillRect/>
          </a:stretch>
        </p:blipFill>
        <p:spPr>
          <a:xfrm>
            <a:off x="2357723" y="1219200"/>
            <a:ext cx="4428554" cy="5217414"/>
          </a:xfrm>
          <a:prstGeom prst="rect">
            <a:avLst/>
          </a:prstGeom>
        </p:spPr>
      </p:pic>
    </p:spTree>
    <p:extLst>
      <p:ext uri="{BB962C8B-B14F-4D97-AF65-F5344CB8AC3E}">
        <p14:creationId xmlns:p14="http://schemas.microsoft.com/office/powerpoint/2010/main" val="2983882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9.2</a:t>
            </a:r>
          </a:p>
        </p:txBody>
      </p:sp>
      <p:pic>
        <p:nvPicPr>
          <p:cNvPr id="4" name="Content Placeholder 3"/>
          <p:cNvPicPr>
            <a:picLocks noGrp="1" noChangeAspect="1"/>
          </p:cNvPicPr>
          <p:nvPr>
            <p:ph idx="1"/>
          </p:nvPr>
        </p:nvPicPr>
        <p:blipFill>
          <a:blip r:embed="rId2"/>
          <a:stretch>
            <a:fillRect/>
          </a:stretch>
        </p:blipFill>
        <p:spPr>
          <a:xfrm>
            <a:off x="2286000" y="1219200"/>
            <a:ext cx="4114800" cy="5427407"/>
          </a:xfrm>
          <a:prstGeom prst="rect">
            <a:avLst/>
          </a:prstGeom>
        </p:spPr>
      </p:pic>
    </p:spTree>
    <p:extLst>
      <p:ext uri="{BB962C8B-B14F-4D97-AF65-F5344CB8AC3E}">
        <p14:creationId xmlns:p14="http://schemas.microsoft.com/office/powerpoint/2010/main" val="2752717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9.2</a:t>
            </a:r>
          </a:p>
        </p:txBody>
      </p:sp>
      <p:pic>
        <p:nvPicPr>
          <p:cNvPr id="4" name="Content Placeholder 3"/>
          <p:cNvPicPr>
            <a:picLocks noGrp="1" noChangeAspect="1"/>
          </p:cNvPicPr>
          <p:nvPr>
            <p:ph idx="1"/>
          </p:nvPr>
        </p:nvPicPr>
        <p:blipFill>
          <a:blip r:embed="rId2"/>
          <a:stretch>
            <a:fillRect/>
          </a:stretch>
        </p:blipFill>
        <p:spPr>
          <a:xfrm>
            <a:off x="1960102" y="1143000"/>
            <a:ext cx="5223796" cy="5281517"/>
          </a:xfrm>
          <a:prstGeom prst="rect">
            <a:avLst/>
          </a:prstGeom>
        </p:spPr>
      </p:pic>
    </p:spTree>
    <p:extLst>
      <p:ext uri="{BB962C8B-B14F-4D97-AF65-F5344CB8AC3E}">
        <p14:creationId xmlns:p14="http://schemas.microsoft.com/office/powerpoint/2010/main" val="2087556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a:t>
            </a:r>
            <a:r>
              <a:rPr lang="en-US" dirty="0" smtClean="0"/>
              <a:t>12.5</a:t>
            </a:r>
            <a:endParaRPr lang="en-US" dirty="0"/>
          </a:p>
        </p:txBody>
      </p:sp>
      <p:pic>
        <p:nvPicPr>
          <p:cNvPr id="5" name="Content Placeholder 4"/>
          <p:cNvPicPr>
            <a:picLocks noGrp="1" noChangeAspect="1"/>
          </p:cNvPicPr>
          <p:nvPr>
            <p:ph idx="1"/>
          </p:nvPr>
        </p:nvPicPr>
        <p:blipFill>
          <a:blip r:embed="rId2"/>
          <a:stretch>
            <a:fillRect/>
          </a:stretch>
        </p:blipFill>
        <p:spPr>
          <a:xfrm>
            <a:off x="2133600" y="1143000"/>
            <a:ext cx="4617720" cy="5608320"/>
          </a:xfrm>
          <a:prstGeom prst="rect">
            <a:avLst/>
          </a:prstGeom>
        </p:spPr>
      </p:pic>
    </p:spTree>
    <p:extLst>
      <p:ext uri="{BB962C8B-B14F-4D97-AF65-F5344CB8AC3E}">
        <p14:creationId xmlns:p14="http://schemas.microsoft.com/office/powerpoint/2010/main" val="2547129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12.5</a:t>
            </a:r>
          </a:p>
        </p:txBody>
      </p:sp>
      <p:pic>
        <p:nvPicPr>
          <p:cNvPr id="4" name="Content Placeholder 3"/>
          <p:cNvPicPr>
            <a:picLocks noGrp="1" noChangeAspect="1"/>
          </p:cNvPicPr>
          <p:nvPr>
            <p:ph idx="1"/>
          </p:nvPr>
        </p:nvPicPr>
        <p:blipFill>
          <a:blip r:embed="rId2"/>
          <a:stretch>
            <a:fillRect/>
          </a:stretch>
        </p:blipFill>
        <p:spPr>
          <a:xfrm>
            <a:off x="2209800" y="1143000"/>
            <a:ext cx="4390691" cy="5513355"/>
          </a:xfrm>
          <a:prstGeom prst="rect">
            <a:avLst/>
          </a:prstGeom>
        </p:spPr>
      </p:pic>
    </p:spTree>
    <p:extLst>
      <p:ext uri="{BB962C8B-B14F-4D97-AF65-F5344CB8AC3E}">
        <p14:creationId xmlns:p14="http://schemas.microsoft.com/office/powerpoint/2010/main" val="27851425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Controlled Text: WRS Student Reader – Step 12.5</a:t>
            </a:r>
          </a:p>
        </p:txBody>
      </p:sp>
      <p:pic>
        <p:nvPicPr>
          <p:cNvPr id="4" name="Content Placeholder 3"/>
          <p:cNvPicPr>
            <a:picLocks noGrp="1" noChangeAspect="1"/>
          </p:cNvPicPr>
          <p:nvPr>
            <p:ph idx="1"/>
          </p:nvPr>
        </p:nvPicPr>
        <p:blipFill>
          <a:blip r:embed="rId3"/>
          <a:stretch>
            <a:fillRect/>
          </a:stretch>
        </p:blipFill>
        <p:spPr>
          <a:xfrm>
            <a:off x="2100834" y="1143000"/>
            <a:ext cx="5257800" cy="5534025"/>
          </a:xfrm>
          <a:prstGeom prst="rect">
            <a:avLst/>
          </a:prstGeom>
        </p:spPr>
      </p:pic>
    </p:spTree>
    <p:extLst>
      <p:ext uri="{BB962C8B-B14F-4D97-AF65-F5344CB8AC3E}">
        <p14:creationId xmlns:p14="http://schemas.microsoft.com/office/powerpoint/2010/main" val="11880075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2"/>
          <p:cNvSpPr>
            <a:spLocks noGrp="1" noChangeArrowheads="1"/>
          </p:cNvSpPr>
          <p:nvPr>
            <p:ph type="title"/>
          </p:nvPr>
        </p:nvSpPr>
        <p:spPr>
          <a:noFill/>
          <a:ln/>
        </p:spPr>
        <p:txBody>
          <a:bodyPr/>
          <a:lstStyle/>
          <a:p>
            <a:r>
              <a:rPr lang="en-US" dirty="0" smtClean="0"/>
              <a:t>Non-controlled Decodable Text</a:t>
            </a:r>
            <a:endParaRPr lang="en-US" dirty="0"/>
          </a:p>
        </p:txBody>
      </p:sp>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914400" y="1882886"/>
            <a:ext cx="3042380" cy="3822478"/>
          </a:xfrm>
          <a:prstGeom prst="rect">
            <a:avLst/>
          </a:prstGeom>
        </p:spPr>
      </p:pic>
      <p:pic>
        <p:nvPicPr>
          <p:cNvPr id="6" name="Picture 5"/>
          <p:cNvPicPr>
            <a:picLocks noChangeAspect="1"/>
          </p:cNvPicPr>
          <p:nvPr/>
        </p:nvPicPr>
        <p:blipFill>
          <a:blip r:embed="rId4"/>
          <a:stretch>
            <a:fillRect/>
          </a:stretch>
        </p:blipFill>
        <p:spPr>
          <a:xfrm>
            <a:off x="4215786" y="2286000"/>
            <a:ext cx="4637723" cy="2623185"/>
          </a:xfrm>
          <a:prstGeom prst="rect">
            <a:avLst/>
          </a:prstGeom>
        </p:spPr>
      </p:pic>
    </p:spTree>
    <p:extLst>
      <p:ext uri="{BB962C8B-B14F-4D97-AF65-F5344CB8AC3E}">
        <p14:creationId xmlns:p14="http://schemas.microsoft.com/office/powerpoint/2010/main" val="7085689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Non-controlled Decodable Text</a:t>
            </a:r>
            <a:endParaRPr lang="en-US" dirty="0"/>
          </a:p>
        </p:txBody>
      </p:sp>
      <p:pic>
        <p:nvPicPr>
          <p:cNvPr id="7" name="Content Placeholder 6"/>
          <p:cNvPicPr>
            <a:picLocks noGrp="1" noChangeAspect="1"/>
          </p:cNvPicPr>
          <p:nvPr>
            <p:ph idx="1"/>
          </p:nvPr>
        </p:nvPicPr>
        <p:blipFill>
          <a:blip r:embed="rId2"/>
          <a:stretch>
            <a:fillRect/>
          </a:stretch>
        </p:blipFill>
        <p:spPr>
          <a:xfrm>
            <a:off x="3657600" y="1143000"/>
            <a:ext cx="4387691" cy="5415439"/>
          </a:xfrm>
          <a:prstGeom prst="rect">
            <a:avLst/>
          </a:prstGeom>
        </p:spPr>
      </p:pic>
      <p:pic>
        <p:nvPicPr>
          <p:cNvPr id="8" name="Picture 7"/>
          <p:cNvPicPr>
            <a:picLocks noChangeAspect="1"/>
          </p:cNvPicPr>
          <p:nvPr/>
        </p:nvPicPr>
        <p:blipFill>
          <a:blip r:embed="rId3"/>
          <a:stretch>
            <a:fillRect/>
          </a:stretch>
        </p:blipFill>
        <p:spPr>
          <a:xfrm>
            <a:off x="427738" y="2462212"/>
            <a:ext cx="3076575" cy="1266825"/>
          </a:xfrm>
          <a:prstGeom prst="rect">
            <a:avLst/>
          </a:prstGeom>
        </p:spPr>
      </p:pic>
      <p:pic>
        <p:nvPicPr>
          <p:cNvPr id="9" name="Picture 8"/>
          <p:cNvPicPr>
            <a:picLocks noChangeAspect="1"/>
          </p:cNvPicPr>
          <p:nvPr/>
        </p:nvPicPr>
        <p:blipFill>
          <a:blip r:embed="rId4"/>
          <a:stretch>
            <a:fillRect/>
          </a:stretch>
        </p:blipFill>
        <p:spPr>
          <a:xfrm>
            <a:off x="427738" y="4015482"/>
            <a:ext cx="3125915" cy="604266"/>
          </a:xfrm>
          <a:prstGeom prst="rect">
            <a:avLst/>
          </a:prstGeom>
        </p:spPr>
      </p:pic>
    </p:spTree>
    <p:extLst>
      <p:ext uri="{BB962C8B-B14F-4D97-AF65-F5344CB8AC3E}">
        <p14:creationId xmlns:p14="http://schemas.microsoft.com/office/powerpoint/2010/main" val="20659578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Passages &amp; Archived Library</a:t>
            </a:r>
            <a:endParaRPr lang="en-US" dirty="0"/>
          </a:p>
        </p:txBody>
      </p:sp>
      <p:pic>
        <p:nvPicPr>
          <p:cNvPr id="4" name="Content Placeholder 3"/>
          <p:cNvPicPr>
            <a:picLocks noGrp="1" noChangeAspect="1"/>
          </p:cNvPicPr>
          <p:nvPr>
            <p:ph idx="1"/>
          </p:nvPr>
        </p:nvPicPr>
        <p:blipFill>
          <a:blip r:embed="rId2"/>
          <a:stretch>
            <a:fillRect/>
          </a:stretch>
        </p:blipFill>
        <p:spPr>
          <a:xfrm>
            <a:off x="990600" y="1905000"/>
            <a:ext cx="2805303" cy="3270504"/>
          </a:xfrm>
          <a:prstGeom prst="rect">
            <a:avLst/>
          </a:prstGeom>
        </p:spPr>
      </p:pic>
      <p:pic>
        <p:nvPicPr>
          <p:cNvPr id="5" name="Picture 4"/>
          <p:cNvPicPr>
            <a:picLocks noChangeAspect="1"/>
          </p:cNvPicPr>
          <p:nvPr/>
        </p:nvPicPr>
        <p:blipFill>
          <a:blip r:embed="rId3"/>
          <a:stretch>
            <a:fillRect/>
          </a:stretch>
        </p:blipFill>
        <p:spPr>
          <a:xfrm>
            <a:off x="4419600" y="1676400"/>
            <a:ext cx="4029075" cy="4314825"/>
          </a:xfrm>
          <a:prstGeom prst="rect">
            <a:avLst/>
          </a:prstGeom>
        </p:spPr>
      </p:pic>
    </p:spTree>
    <p:extLst>
      <p:ext uri="{BB962C8B-B14F-4D97-AF65-F5344CB8AC3E}">
        <p14:creationId xmlns:p14="http://schemas.microsoft.com/office/powerpoint/2010/main" val="551571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a:xfrm>
            <a:off x="0" y="317500"/>
            <a:ext cx="8988425" cy="654050"/>
          </a:xfrm>
        </p:spPr>
        <p:txBody>
          <a:bodyPr/>
          <a:lstStyle/>
          <a:p>
            <a:r>
              <a:rPr lang="en-US" sz="2000" dirty="0" smtClean="0"/>
              <a:t>Students with Dyslexia </a:t>
            </a:r>
            <a:br>
              <a:rPr lang="en-US" sz="2000" dirty="0" smtClean="0"/>
            </a:br>
            <a:r>
              <a:rPr lang="en-US" sz="2000" dirty="0" smtClean="0"/>
              <a:t>(Language-Based Learning Disability)</a:t>
            </a:r>
          </a:p>
        </p:txBody>
      </p:sp>
      <p:sp>
        <p:nvSpPr>
          <p:cNvPr id="13316" name="Text Box 3"/>
          <p:cNvSpPr txBox="1">
            <a:spLocks noChangeArrowheads="1"/>
          </p:cNvSpPr>
          <p:nvPr/>
        </p:nvSpPr>
        <p:spPr bwMode="auto">
          <a:xfrm>
            <a:off x="1219200" y="3124200"/>
            <a:ext cx="762000" cy="366713"/>
          </a:xfrm>
          <a:prstGeom prst="rect">
            <a:avLst/>
          </a:prstGeom>
          <a:noFill/>
          <a:ln w="9525">
            <a:noFill/>
            <a:miter lim="800000"/>
            <a:headEnd/>
            <a:tailEnd/>
          </a:ln>
        </p:spPr>
        <p:txBody>
          <a:bodyPr>
            <a:spAutoFit/>
          </a:bodyPr>
          <a:lstStyle/>
          <a:p>
            <a:pPr>
              <a:spcBef>
                <a:spcPct val="50000"/>
              </a:spcBef>
            </a:pPr>
            <a:r>
              <a:rPr lang="en-US" dirty="0">
                <a:solidFill>
                  <a:srgbClr val="1D528D"/>
                </a:solidFill>
              </a:rPr>
              <a:t>80%</a:t>
            </a:r>
          </a:p>
        </p:txBody>
      </p:sp>
      <p:sp>
        <p:nvSpPr>
          <p:cNvPr id="13317" name="Text Box 4"/>
          <p:cNvSpPr txBox="1">
            <a:spLocks noChangeArrowheads="1"/>
          </p:cNvSpPr>
          <p:nvPr/>
        </p:nvSpPr>
        <p:spPr bwMode="auto">
          <a:xfrm>
            <a:off x="7086600" y="4953000"/>
            <a:ext cx="1066800" cy="366713"/>
          </a:xfrm>
          <a:prstGeom prst="rect">
            <a:avLst/>
          </a:prstGeom>
          <a:noFill/>
          <a:ln w="9525">
            <a:noFill/>
            <a:miter lim="800000"/>
            <a:headEnd/>
            <a:tailEnd/>
          </a:ln>
        </p:spPr>
        <p:txBody>
          <a:bodyPr>
            <a:spAutoFit/>
          </a:bodyPr>
          <a:lstStyle/>
          <a:p>
            <a:pPr>
              <a:spcBef>
                <a:spcPct val="50000"/>
              </a:spcBef>
            </a:pPr>
            <a:r>
              <a:rPr lang="en-US" dirty="0">
                <a:solidFill>
                  <a:srgbClr val="1D528D"/>
                </a:solidFill>
              </a:rPr>
              <a:t>10-13%</a:t>
            </a:r>
          </a:p>
        </p:txBody>
      </p:sp>
      <p:sp>
        <p:nvSpPr>
          <p:cNvPr id="13318" name="Text Box 5"/>
          <p:cNvSpPr txBox="1">
            <a:spLocks noChangeArrowheads="1"/>
          </p:cNvSpPr>
          <p:nvPr/>
        </p:nvSpPr>
        <p:spPr bwMode="auto">
          <a:xfrm>
            <a:off x="6019800" y="5715000"/>
            <a:ext cx="990600" cy="366713"/>
          </a:xfrm>
          <a:prstGeom prst="rect">
            <a:avLst/>
          </a:prstGeom>
          <a:noFill/>
          <a:ln w="9525">
            <a:noFill/>
            <a:miter lim="800000"/>
            <a:headEnd/>
            <a:tailEnd/>
          </a:ln>
        </p:spPr>
        <p:txBody>
          <a:bodyPr>
            <a:spAutoFit/>
          </a:bodyPr>
          <a:lstStyle/>
          <a:p>
            <a:pPr>
              <a:spcBef>
                <a:spcPct val="50000"/>
              </a:spcBef>
            </a:pPr>
            <a:r>
              <a:rPr lang="en-US" dirty="0">
                <a:solidFill>
                  <a:srgbClr val="1D528D"/>
                </a:solidFill>
              </a:rPr>
              <a:t>7-10%</a:t>
            </a:r>
          </a:p>
        </p:txBody>
      </p:sp>
      <p:graphicFrame>
        <p:nvGraphicFramePr>
          <p:cNvPr id="13314" name="Object 6"/>
          <p:cNvGraphicFramePr>
            <a:graphicFrameLocks noGrp="1" noChangeAspect="1"/>
          </p:cNvGraphicFramePr>
          <p:nvPr>
            <p:ph idx="4294967295"/>
          </p:nvPr>
        </p:nvGraphicFramePr>
        <p:xfrm>
          <a:off x="414338" y="1431925"/>
          <a:ext cx="8315325" cy="4724400"/>
        </p:xfrm>
        <a:graphic>
          <a:graphicData uri="http://schemas.openxmlformats.org/presentationml/2006/ole">
            <mc:AlternateContent xmlns:mc="http://schemas.openxmlformats.org/markup-compatibility/2006">
              <mc:Choice xmlns:v="urn:schemas-microsoft-com:vml" Requires="v">
                <p:oleObj spid="_x0000_s1388594" name="Chart" r:id="rId5" imgW="8315376" imgH="4724417" progId="MSGraph.Chart.8">
                  <p:embed followColorScheme="full"/>
                </p:oleObj>
              </mc:Choice>
              <mc:Fallback>
                <p:oleObj name="Chart" r:id="rId5" imgW="8315376" imgH="4724417" progId="MSGraph.Chart.8">
                  <p:embed followColorScheme="full"/>
                  <p:pic>
                    <p:nvPicPr>
                      <p:cNvPr id="0" name=""/>
                      <p:cNvPicPr>
                        <a:picLocks noChangeAspect="1" noChangeArrowheads="1"/>
                      </p:cNvPicPr>
                      <p:nvPr/>
                    </p:nvPicPr>
                    <p:blipFill>
                      <a:blip r:embed="rId6"/>
                      <a:srcRect/>
                      <a:stretch>
                        <a:fillRect/>
                      </a:stretch>
                    </p:blipFill>
                    <p:spPr bwMode="auto">
                      <a:xfrm>
                        <a:off x="414338" y="1431925"/>
                        <a:ext cx="83153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405118761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179388" y="2941638"/>
            <a:ext cx="86836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l">
              <a:buClr>
                <a:srgbClr val="1D528D"/>
              </a:buClr>
              <a:buFontTx/>
              <a:buNone/>
            </a:pPr>
            <a:r>
              <a:rPr lang="en-US" altLang="en-US" sz="2000" dirty="0">
                <a:solidFill>
                  <a:srgbClr val="1D528D"/>
                </a:solidFill>
              </a:rPr>
              <a:t>Reread and elicit discussion at appropriate interval.</a:t>
            </a:r>
          </a:p>
          <a:p>
            <a:pPr algn="l">
              <a:buClr>
                <a:srgbClr val="1D528D"/>
              </a:buClr>
              <a:buFontTx/>
              <a:buNone/>
            </a:pPr>
            <a:r>
              <a:rPr lang="en-US" altLang="en-US" sz="2000" dirty="0">
                <a:solidFill>
                  <a:srgbClr val="1D528D"/>
                </a:solidFill>
              </a:rPr>
              <a:t>Elicit and explain vocabulary using student-friendly definitions, model thinking.</a:t>
            </a:r>
          </a:p>
          <a:p>
            <a:pPr algn="l">
              <a:buClr>
                <a:srgbClr val="1D528D"/>
              </a:buClr>
              <a:buFontTx/>
              <a:buNone/>
            </a:pPr>
            <a:r>
              <a:rPr lang="en-US" altLang="en-US" sz="2000" dirty="0">
                <a:solidFill>
                  <a:srgbClr val="1D528D"/>
                </a:solidFill>
              </a:rPr>
              <a:t>Create imagery, help student to picture story, referring to wording of text.</a:t>
            </a:r>
          </a:p>
          <a:p>
            <a:pPr algn="l">
              <a:buClr>
                <a:srgbClr val="1D528D"/>
              </a:buClr>
              <a:buFontTx/>
              <a:buNone/>
            </a:pPr>
            <a:r>
              <a:rPr lang="en-US" altLang="en-US" sz="2000" dirty="0">
                <a:solidFill>
                  <a:srgbClr val="1D528D"/>
                </a:solidFill>
              </a:rPr>
              <a:t>Draw pictorial representation of content referring to wording of text (as needed).</a:t>
            </a:r>
          </a:p>
          <a:p>
            <a:pPr algn="l">
              <a:buClr>
                <a:srgbClr val="1D528D"/>
              </a:buClr>
              <a:buFontTx/>
              <a:buNone/>
            </a:pPr>
            <a:r>
              <a:rPr lang="en-US" altLang="en-US" sz="2000" dirty="0">
                <a:solidFill>
                  <a:srgbClr val="1D528D"/>
                </a:solidFill>
              </a:rPr>
              <a:t>Have student replay visualization and rehearse a retelling of the passage.</a:t>
            </a:r>
          </a:p>
          <a:p>
            <a:pPr algn="l">
              <a:buClr>
                <a:srgbClr val="1D528D"/>
              </a:buClr>
              <a:buFontTx/>
              <a:buNone/>
            </a:pPr>
            <a:r>
              <a:rPr lang="en-US" altLang="en-US" sz="2000" dirty="0">
                <a:solidFill>
                  <a:srgbClr val="1D528D"/>
                </a:solidFill>
              </a:rPr>
              <a:t>Have student retell story in detail and proper sequence, model as needed</a:t>
            </a:r>
            <a:r>
              <a:rPr lang="en-US" altLang="en-US" sz="2000" dirty="0" smtClean="0">
                <a:solidFill>
                  <a:srgbClr val="1D528D"/>
                </a:solidFill>
              </a:rPr>
              <a:t>.</a:t>
            </a:r>
          </a:p>
          <a:p>
            <a:pPr>
              <a:buClr>
                <a:srgbClr val="1D528D"/>
              </a:buClr>
              <a:buNone/>
            </a:pPr>
            <a:r>
              <a:rPr lang="en-US" sz="2000" dirty="0"/>
              <a:t>Have students identify areas of confusion – monitoring</a:t>
            </a:r>
          </a:p>
          <a:p>
            <a:pPr algn="l">
              <a:buClr>
                <a:srgbClr val="1D528D"/>
              </a:buClr>
              <a:buFontTx/>
              <a:buNone/>
            </a:pPr>
            <a:endParaRPr lang="en-US" altLang="en-US" sz="2000" dirty="0">
              <a:solidFill>
                <a:srgbClr val="1D528D"/>
              </a:solidFill>
            </a:endParaRPr>
          </a:p>
        </p:txBody>
      </p:sp>
      <p:sp>
        <p:nvSpPr>
          <p:cNvPr id="83971" name="Rectangle 4"/>
          <p:cNvSpPr>
            <a:spLocks noChangeArrowheads="1"/>
          </p:cNvSpPr>
          <p:nvPr/>
        </p:nvSpPr>
        <p:spPr bwMode="auto">
          <a:xfrm>
            <a:off x="685800" y="1476375"/>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90000"/>
                </a:solidFill>
              </a:rPr>
              <a:t>S.O.S.</a:t>
            </a:r>
          </a:p>
        </p:txBody>
      </p:sp>
      <p:grpSp>
        <p:nvGrpSpPr>
          <p:cNvPr id="83972" name="Group 5"/>
          <p:cNvGrpSpPr>
            <a:grpSpLocks/>
          </p:cNvGrpSpPr>
          <p:nvPr/>
        </p:nvGrpSpPr>
        <p:grpSpPr bwMode="auto">
          <a:xfrm>
            <a:off x="1981200" y="1477963"/>
            <a:ext cx="2286000" cy="519112"/>
            <a:chOff x="1152" y="1104"/>
            <a:chExt cx="1440" cy="327"/>
          </a:xfrm>
        </p:grpSpPr>
        <p:sp>
          <p:nvSpPr>
            <p:cNvPr id="83981" name="Rectangle 6"/>
            <p:cNvSpPr>
              <a:spLocks noChangeArrowheads="1"/>
            </p:cNvSpPr>
            <p:nvPr/>
          </p:nvSpPr>
          <p:spPr bwMode="auto">
            <a:xfrm>
              <a:off x="1440" y="1104"/>
              <a:ext cx="11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90000"/>
                  </a:solidFill>
                </a:rPr>
                <a:t>STOP</a:t>
              </a:r>
            </a:p>
          </p:txBody>
        </p:sp>
        <p:sp>
          <p:nvSpPr>
            <p:cNvPr id="83982" name="Rectangle 7"/>
            <p:cNvSpPr>
              <a:spLocks noChangeArrowheads="1"/>
            </p:cNvSpPr>
            <p:nvPr/>
          </p:nvSpPr>
          <p:spPr bwMode="auto">
            <a:xfrm>
              <a:off x="1152" y="1104"/>
              <a:ext cx="5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69696"/>
                  </a:solidFill>
                </a:rPr>
                <a:t>=</a:t>
              </a:r>
            </a:p>
          </p:txBody>
        </p:sp>
      </p:grpSp>
      <p:grpSp>
        <p:nvGrpSpPr>
          <p:cNvPr id="83973" name="Group 8"/>
          <p:cNvGrpSpPr>
            <a:grpSpLocks/>
          </p:cNvGrpSpPr>
          <p:nvPr/>
        </p:nvGrpSpPr>
        <p:grpSpPr bwMode="auto">
          <a:xfrm>
            <a:off x="3657600" y="1477963"/>
            <a:ext cx="2286000" cy="519112"/>
            <a:chOff x="2304" y="1104"/>
            <a:chExt cx="1440" cy="327"/>
          </a:xfrm>
        </p:grpSpPr>
        <p:sp>
          <p:nvSpPr>
            <p:cNvPr id="83979" name="Rectangle 9"/>
            <p:cNvSpPr>
              <a:spLocks noChangeArrowheads="1"/>
            </p:cNvSpPr>
            <p:nvPr/>
          </p:nvSpPr>
          <p:spPr bwMode="auto">
            <a:xfrm>
              <a:off x="2592" y="1104"/>
              <a:ext cx="11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90000"/>
                  </a:solidFill>
                </a:rPr>
                <a:t>ORIENT</a:t>
              </a:r>
            </a:p>
          </p:txBody>
        </p:sp>
        <p:sp>
          <p:nvSpPr>
            <p:cNvPr id="83980" name="Rectangle 10"/>
            <p:cNvSpPr>
              <a:spLocks noChangeArrowheads="1"/>
            </p:cNvSpPr>
            <p:nvPr/>
          </p:nvSpPr>
          <p:spPr bwMode="auto">
            <a:xfrm>
              <a:off x="2304" y="1104"/>
              <a:ext cx="5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69696"/>
                  </a:solidFill>
                </a:rPr>
                <a:t>-</a:t>
              </a:r>
            </a:p>
          </p:txBody>
        </p:sp>
      </p:grpSp>
      <p:grpSp>
        <p:nvGrpSpPr>
          <p:cNvPr id="83974" name="Group 11"/>
          <p:cNvGrpSpPr>
            <a:grpSpLocks/>
          </p:cNvGrpSpPr>
          <p:nvPr/>
        </p:nvGrpSpPr>
        <p:grpSpPr bwMode="auto">
          <a:xfrm>
            <a:off x="5486400" y="1263650"/>
            <a:ext cx="2743200" cy="946150"/>
            <a:chOff x="3456" y="969"/>
            <a:chExt cx="1728" cy="596"/>
          </a:xfrm>
        </p:grpSpPr>
        <p:sp>
          <p:nvSpPr>
            <p:cNvPr id="83977" name="Rectangle 12"/>
            <p:cNvSpPr>
              <a:spLocks noChangeArrowheads="1"/>
            </p:cNvSpPr>
            <p:nvPr/>
          </p:nvSpPr>
          <p:spPr bwMode="auto">
            <a:xfrm>
              <a:off x="3888" y="969"/>
              <a:ext cx="12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90000"/>
                  </a:solidFill>
                </a:rPr>
                <a:t>SCAFFOLD/SUPPORT</a:t>
              </a:r>
            </a:p>
          </p:txBody>
        </p:sp>
        <p:sp>
          <p:nvSpPr>
            <p:cNvPr id="83978" name="Rectangle 13"/>
            <p:cNvSpPr>
              <a:spLocks noChangeArrowheads="1"/>
            </p:cNvSpPr>
            <p:nvPr/>
          </p:nvSpPr>
          <p:spPr bwMode="auto">
            <a:xfrm>
              <a:off x="3456" y="1104"/>
              <a:ext cx="5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45720" rIns="45720" anchor="ctr" anchorCtr="1">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en-US" sz="2800" b="1">
                  <a:solidFill>
                    <a:srgbClr val="969696"/>
                  </a:solidFill>
                </a:rPr>
                <a:t>-</a:t>
              </a:r>
            </a:p>
          </p:txBody>
        </p:sp>
      </p:grpSp>
      <p:sp>
        <p:nvSpPr>
          <p:cNvPr id="83975" name="Line 14"/>
          <p:cNvSpPr>
            <a:spLocks noChangeShapeType="1"/>
          </p:cNvSpPr>
          <p:nvPr/>
        </p:nvSpPr>
        <p:spPr bwMode="auto">
          <a:xfrm>
            <a:off x="155575" y="2209800"/>
            <a:ext cx="8832850"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solidFill>
                <a:srgbClr val="1D528D"/>
              </a:solidFill>
            </a:endParaRPr>
          </a:p>
        </p:txBody>
      </p:sp>
      <p:sp>
        <p:nvSpPr>
          <p:cNvPr id="83976" name="Title 1"/>
          <p:cNvSpPr>
            <a:spLocks noGrp="1"/>
          </p:cNvSpPr>
          <p:nvPr>
            <p:ph type="title"/>
          </p:nvPr>
        </p:nvSpPr>
        <p:spPr/>
        <p:txBody>
          <a:bodyPr/>
          <a:lstStyle/>
          <a:p>
            <a:pPr eaLnBrk="1" hangingPunct="1"/>
            <a:r>
              <a:rPr lang="en-US" altLang="en-US" smtClean="0"/>
              <a:t>Wilson Comprehension S.O.S.™</a:t>
            </a:r>
          </a:p>
        </p:txBody>
      </p:sp>
    </p:spTree>
    <p:extLst>
      <p:ext uri="{BB962C8B-B14F-4D97-AF65-F5344CB8AC3E}">
        <p14:creationId xmlns:p14="http://schemas.microsoft.com/office/powerpoint/2010/main" val="2599465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title"/>
          </p:nvPr>
        </p:nvSpPr>
        <p:spPr>
          <a:xfrm>
            <a:off x="152400" y="317500"/>
            <a:ext cx="8836025" cy="654050"/>
          </a:xfrm>
        </p:spPr>
        <p:txBody>
          <a:bodyPr/>
          <a:lstStyle/>
          <a:p>
            <a:pPr eaLnBrk="1" hangingPunct="1"/>
            <a:r>
              <a:rPr lang="en-US" altLang="en-US" dirty="0" smtClean="0"/>
              <a:t>Comprehension Instruction</a:t>
            </a:r>
          </a:p>
        </p:txBody>
      </p:sp>
      <p:sp>
        <p:nvSpPr>
          <p:cNvPr id="81923" name="Rectangle 12"/>
          <p:cNvSpPr>
            <a:spLocks noGrp="1" noChangeArrowheads="1"/>
          </p:cNvSpPr>
          <p:nvPr>
            <p:ph type="body" sz="half" idx="1"/>
          </p:nvPr>
        </p:nvSpPr>
        <p:spPr>
          <a:xfrm>
            <a:off x="385763" y="1393825"/>
            <a:ext cx="4110037" cy="2949575"/>
          </a:xfrm>
          <a:noFill/>
        </p:spPr>
        <p:txBody>
          <a:bodyPr anchor="t"/>
          <a:lstStyle/>
          <a:p>
            <a:pPr eaLnBrk="1" hangingPunct="1">
              <a:buFontTx/>
              <a:buNone/>
            </a:pPr>
            <a:r>
              <a:rPr lang="en-US" altLang="en-US" sz="1800" b="1" dirty="0" smtClean="0">
                <a:solidFill>
                  <a:schemeClr val="tx2"/>
                </a:solidFill>
              </a:rPr>
              <a:t>Listening Comprehension</a:t>
            </a:r>
          </a:p>
          <a:p>
            <a:pPr eaLnBrk="1" hangingPunct="1">
              <a:spcBef>
                <a:spcPct val="25000"/>
              </a:spcBef>
              <a:spcAft>
                <a:spcPct val="0"/>
              </a:spcAft>
            </a:pPr>
            <a:r>
              <a:rPr lang="en-US" altLang="en-US" sz="1800" dirty="0" smtClean="0"/>
              <a:t>Narrative and informational text at higher level than accessible to students at their independent reading levels</a:t>
            </a:r>
          </a:p>
        </p:txBody>
      </p:sp>
      <p:sp>
        <p:nvSpPr>
          <p:cNvPr id="81924" name="Rectangle 13"/>
          <p:cNvSpPr>
            <a:spLocks noGrp="1" noChangeArrowheads="1"/>
          </p:cNvSpPr>
          <p:nvPr>
            <p:ph type="body" sz="half" idx="2"/>
          </p:nvPr>
        </p:nvSpPr>
        <p:spPr>
          <a:xfrm>
            <a:off x="4648200" y="1393825"/>
            <a:ext cx="4110038" cy="2949575"/>
          </a:xfrm>
          <a:noFill/>
        </p:spPr>
        <p:txBody>
          <a:bodyPr anchor="t"/>
          <a:lstStyle/>
          <a:p>
            <a:pPr eaLnBrk="1" hangingPunct="1">
              <a:buFontTx/>
              <a:buNone/>
            </a:pPr>
            <a:r>
              <a:rPr lang="en-US" altLang="en-US" sz="1800" b="1" dirty="0" smtClean="0">
                <a:solidFill>
                  <a:schemeClr val="tx2"/>
                </a:solidFill>
              </a:rPr>
              <a:t>Reading Comprehension</a:t>
            </a:r>
          </a:p>
          <a:p>
            <a:pPr eaLnBrk="1" hangingPunct="1">
              <a:spcBef>
                <a:spcPct val="25000"/>
              </a:spcBef>
              <a:spcAft>
                <a:spcPct val="0"/>
              </a:spcAft>
            </a:pPr>
            <a:r>
              <a:rPr lang="en-US" altLang="en-US" sz="1800" dirty="0" smtClean="0"/>
              <a:t>Wilson controlled text</a:t>
            </a:r>
          </a:p>
          <a:p>
            <a:pPr eaLnBrk="1" hangingPunct="1">
              <a:spcBef>
                <a:spcPct val="25000"/>
              </a:spcBef>
              <a:spcAft>
                <a:spcPct val="0"/>
              </a:spcAft>
            </a:pPr>
            <a:r>
              <a:rPr lang="en-US" altLang="en-US" sz="1800" dirty="0" smtClean="0"/>
              <a:t>Wilson non-controlled decodable text (from Wilson Academy)</a:t>
            </a:r>
          </a:p>
          <a:p>
            <a:pPr eaLnBrk="1" hangingPunct="1">
              <a:spcBef>
                <a:spcPct val="25000"/>
              </a:spcBef>
              <a:spcAft>
                <a:spcPct val="0"/>
              </a:spcAft>
            </a:pPr>
            <a:r>
              <a:rPr lang="en-US" altLang="en-US" sz="1800" dirty="0" smtClean="0"/>
              <a:t>As students progress – provide other narrative and informational text at students’ independent reading level</a:t>
            </a:r>
          </a:p>
        </p:txBody>
      </p:sp>
      <p:pic>
        <p:nvPicPr>
          <p:cNvPr id="819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0"/>
            <a:ext cx="3810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6" name="Object 7"/>
          <p:cNvGraphicFramePr>
            <a:graphicFrameLocks noChangeAspect="1"/>
          </p:cNvGraphicFramePr>
          <p:nvPr/>
        </p:nvGraphicFramePr>
        <p:xfrm>
          <a:off x="4800600" y="3810000"/>
          <a:ext cx="3810000" cy="2371725"/>
        </p:xfrm>
        <a:graphic>
          <a:graphicData uri="http://schemas.openxmlformats.org/presentationml/2006/ole">
            <mc:AlternateContent xmlns:mc="http://schemas.openxmlformats.org/markup-compatibility/2006">
              <mc:Choice xmlns:v="urn:schemas-microsoft-com:vml" Requires="v">
                <p:oleObj spid="_x0000_s1387631" name="Image" r:id="rId5" imgW="5079365" imgH="3809524" progId="Photoshop.Image.8">
                  <p:embed/>
                </p:oleObj>
              </mc:Choice>
              <mc:Fallback>
                <p:oleObj name="Image" r:id="rId5" imgW="5079365" imgH="3809524"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7172" b="9131"/>
                      <a:stretch>
                        <a:fillRect/>
                      </a:stretch>
                    </p:blipFill>
                    <p:spPr bwMode="auto">
                      <a:xfrm>
                        <a:off x="4800600" y="3810000"/>
                        <a:ext cx="38100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45351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p:txBody>
          <a:bodyPr/>
          <a:lstStyle/>
          <a:p>
            <a:pPr eaLnBrk="1" hangingPunct="1">
              <a:buFontTx/>
              <a:buNone/>
            </a:pPr>
            <a:r>
              <a:rPr lang="en-US" sz="2200" dirty="0" smtClean="0"/>
              <a:t>Objectives:</a:t>
            </a:r>
          </a:p>
          <a:p>
            <a:pPr eaLnBrk="1" hangingPunct="1"/>
            <a:r>
              <a:rPr lang="en-US" sz="2200" dirty="0" smtClean="0"/>
              <a:t>To provide opportunity for students to practice fluent decoding skills with controlled text.</a:t>
            </a:r>
          </a:p>
          <a:p>
            <a:pPr eaLnBrk="1" hangingPunct="1"/>
            <a:r>
              <a:rPr lang="en-US" sz="2200" dirty="0" smtClean="0"/>
              <a:t>To develop comprehension through visualization.</a:t>
            </a:r>
          </a:p>
          <a:p>
            <a:pPr eaLnBrk="1" hangingPunct="1"/>
            <a:r>
              <a:rPr lang="en-US" sz="2200" dirty="0" smtClean="0"/>
              <a:t>To develop oral expressive language skills</a:t>
            </a:r>
          </a:p>
          <a:p>
            <a:pPr eaLnBrk="1" hangingPunct="1">
              <a:buFontTx/>
              <a:buNone/>
            </a:pPr>
            <a:endParaRPr lang="en-US" sz="2200" dirty="0" smtClean="0"/>
          </a:p>
        </p:txBody>
      </p:sp>
      <p:pic>
        <p:nvPicPr>
          <p:cNvPr id="21507" name="Picture 4" descr="part9silen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4588" y="1393825"/>
            <a:ext cx="3497262" cy="2324100"/>
          </a:xfrm>
        </p:spPr>
      </p:pic>
      <p:pic>
        <p:nvPicPr>
          <p:cNvPr id="21508" name="Picture 5" descr="part9visual"/>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954588" y="3870325"/>
            <a:ext cx="3497262" cy="2324100"/>
          </a:xfrm>
        </p:spPr>
      </p:pic>
      <p:sp>
        <p:nvSpPr>
          <p:cNvPr id="21509" name="Rectangle 9"/>
          <p:cNvSpPr>
            <a:spLocks noGrp="1" noChangeArrowheads="1"/>
          </p:cNvSpPr>
          <p:nvPr>
            <p:ph type="title"/>
          </p:nvPr>
        </p:nvSpPr>
        <p:spPr>
          <a:xfrm>
            <a:off x="914400" y="317500"/>
            <a:ext cx="8074025" cy="654050"/>
          </a:xfrm>
        </p:spPr>
        <p:txBody>
          <a:bodyPr/>
          <a:lstStyle/>
          <a:p>
            <a:pPr eaLnBrk="1" hangingPunct="1"/>
            <a:r>
              <a:rPr lang="en-US" smtClean="0"/>
              <a:t>Controlled Text Passage Reading</a:t>
            </a:r>
          </a:p>
        </p:txBody>
      </p:sp>
      <p:sp>
        <p:nvSpPr>
          <p:cNvPr id="21510" name="Rectangle 10"/>
          <p:cNvSpPr>
            <a:spLocks noChangeArrowheads="1"/>
          </p:cNvSpPr>
          <p:nvPr/>
        </p:nvSpPr>
        <p:spPr bwMode="gray">
          <a:xfrm>
            <a:off x="77788" y="279400"/>
            <a:ext cx="836612" cy="730250"/>
          </a:xfrm>
          <a:prstGeom prst="rect">
            <a:avLst/>
          </a:prstGeom>
          <a:solidFill>
            <a:srgbClr val="99CCFF"/>
          </a:solidFill>
          <a:ln>
            <a:noFill/>
          </a:ln>
          <a:extLst/>
        </p:spPr>
        <p:txBody>
          <a:bodyPr lIns="0" r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sz="1200" b="1" dirty="0"/>
              <a:t>PART</a:t>
            </a:r>
            <a:br>
              <a:rPr lang="en-US" sz="1200" b="1" dirty="0"/>
            </a:br>
            <a:r>
              <a:rPr lang="en-US" sz="2400" b="1" dirty="0">
                <a:latin typeface="Arial Black" panose="020B0A04020102020204" pitchFamily="34" charset="0"/>
              </a:rPr>
              <a:t>9</a:t>
            </a:r>
          </a:p>
        </p:txBody>
      </p:sp>
    </p:spTree>
    <p:extLst>
      <p:ext uri="{BB962C8B-B14F-4D97-AF65-F5344CB8AC3E}">
        <p14:creationId xmlns:p14="http://schemas.microsoft.com/office/powerpoint/2010/main" val="4183677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sz="half" idx="1"/>
          </p:nvPr>
        </p:nvSpPr>
        <p:spPr>
          <a:xfrm>
            <a:off x="309563" y="1044575"/>
            <a:ext cx="4110037" cy="2065338"/>
          </a:xfrm>
        </p:spPr>
        <p:txBody>
          <a:bodyPr/>
          <a:lstStyle/>
          <a:p>
            <a:pPr marL="381000" indent="-381000" eaLnBrk="1" hangingPunct="1">
              <a:lnSpc>
                <a:spcPct val="75000"/>
              </a:lnSpc>
              <a:buFontTx/>
              <a:buNone/>
            </a:pPr>
            <a:r>
              <a:rPr lang="en-US" sz="2200" b="1" smtClean="0"/>
              <a:t>Listening Comprehension</a:t>
            </a:r>
            <a:r>
              <a:rPr lang="en-US" sz="2200" smtClean="0"/>
              <a:t>:</a:t>
            </a:r>
          </a:p>
          <a:p>
            <a:pPr marL="381000" indent="-381000" eaLnBrk="1" hangingPunct="1">
              <a:lnSpc>
                <a:spcPct val="75000"/>
              </a:lnSpc>
              <a:buFontTx/>
              <a:buNone/>
            </a:pPr>
            <a:r>
              <a:rPr lang="en-US" sz="2200" dirty="0" smtClean="0"/>
              <a:t> </a:t>
            </a:r>
            <a:r>
              <a:rPr lang="en-US" sz="2000" dirty="0" smtClean="0"/>
              <a:t>“Read </a:t>
            </a:r>
            <a:r>
              <a:rPr lang="en-US" sz="2000" dirty="0" err="1" smtClean="0"/>
              <a:t>Alouds</a:t>
            </a:r>
            <a:r>
              <a:rPr lang="en-US" sz="2000" dirty="0" smtClean="0"/>
              <a:t>” – teacher reading and modeling prosody, etc.. – teacher demonstrates S.O.S.</a:t>
            </a:r>
            <a:endParaRPr lang="en-US" sz="2200" dirty="0" smtClean="0"/>
          </a:p>
        </p:txBody>
      </p:sp>
      <p:pic>
        <p:nvPicPr>
          <p:cNvPr id="27651"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 y="3330575"/>
            <a:ext cx="3352800" cy="2003425"/>
          </a:xfrm>
        </p:spPr>
      </p:pic>
      <p:sp>
        <p:nvSpPr>
          <p:cNvPr id="53252" name="Rectangle 6"/>
          <p:cNvSpPr>
            <a:spLocks noGrp="1" noChangeArrowheads="1"/>
          </p:cNvSpPr>
          <p:nvPr>
            <p:ph type="title"/>
          </p:nvPr>
        </p:nvSpPr>
        <p:spPr>
          <a:xfrm>
            <a:off x="914400" y="317500"/>
            <a:ext cx="8074025" cy="654050"/>
          </a:xfrm>
        </p:spPr>
        <p:txBody>
          <a:bodyPr/>
          <a:lstStyle/>
          <a:p>
            <a:pPr eaLnBrk="1" hangingPunct="1"/>
            <a:r>
              <a:rPr lang="en-US" dirty="0" smtClean="0"/>
              <a:t>Listening Comprehension / Applied Skills</a:t>
            </a:r>
          </a:p>
        </p:txBody>
      </p:sp>
      <p:sp>
        <p:nvSpPr>
          <p:cNvPr id="53253" name="Rectangle 7"/>
          <p:cNvSpPr>
            <a:spLocks noChangeArrowheads="1"/>
          </p:cNvSpPr>
          <p:nvPr/>
        </p:nvSpPr>
        <p:spPr bwMode="gray">
          <a:xfrm>
            <a:off x="77788" y="279400"/>
            <a:ext cx="836612" cy="730250"/>
          </a:xfrm>
          <a:prstGeom prst="rect">
            <a:avLst/>
          </a:prstGeom>
          <a:solidFill>
            <a:srgbClr val="99CCFF"/>
          </a:solidFill>
          <a:ln>
            <a:noFill/>
          </a:ln>
          <a:extLst/>
        </p:spPr>
        <p:txBody>
          <a:bodyPr lIns="0" r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sz="1200" b="1"/>
              <a:t>PART</a:t>
            </a:r>
            <a:br>
              <a:rPr lang="en-US" sz="1200" b="1"/>
            </a:br>
            <a:r>
              <a:rPr lang="en-US" sz="2400" b="1">
                <a:latin typeface="Arial Black" panose="020B0A04020102020204" pitchFamily="34" charset="0"/>
              </a:rPr>
              <a:t>10</a:t>
            </a:r>
          </a:p>
        </p:txBody>
      </p:sp>
      <p:sp>
        <p:nvSpPr>
          <p:cNvPr id="27654" name="TextBox 1"/>
          <p:cNvSpPr txBox="1">
            <a:spLocks noChangeArrowheads="1"/>
          </p:cNvSpPr>
          <p:nvPr/>
        </p:nvSpPr>
        <p:spPr bwMode="auto">
          <a:xfrm>
            <a:off x="4572000" y="1371600"/>
            <a:ext cx="4267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spcAft>
                <a:spcPct val="10000"/>
              </a:spcAft>
              <a:buClr>
                <a:schemeClr val="tx1"/>
              </a:buClr>
              <a:buChar char="•"/>
              <a:defRPr sz="2400">
                <a:solidFill>
                  <a:schemeClr val="tx1"/>
                </a:solidFill>
                <a:latin typeface="Arial" panose="020B0604020202020204" pitchFamily="34" charset="0"/>
              </a:defRPr>
            </a:lvl1pPr>
            <a:lvl2pPr marL="742950" indent="-285750">
              <a:spcBef>
                <a:spcPct val="50000"/>
              </a:spcBef>
              <a:buClr>
                <a:srgbClr val="777777"/>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spcAft>
                <a:spcPct val="0"/>
              </a:spcAft>
              <a:buClrTx/>
              <a:buFontTx/>
              <a:buNone/>
            </a:pPr>
            <a:r>
              <a:rPr lang="en-US" sz="2200" b="1" dirty="0"/>
              <a:t>Applied Skills:</a:t>
            </a:r>
          </a:p>
          <a:p>
            <a:pPr eaLnBrk="1" hangingPunct="1">
              <a:spcBef>
                <a:spcPct val="0"/>
              </a:spcBef>
              <a:spcAft>
                <a:spcPct val="0"/>
              </a:spcAft>
              <a:buClrTx/>
              <a:buFontTx/>
              <a:buNone/>
            </a:pPr>
            <a:endParaRPr lang="en-US" sz="2000" b="1" dirty="0"/>
          </a:p>
          <a:p>
            <a:pPr eaLnBrk="1" hangingPunct="1">
              <a:spcBef>
                <a:spcPct val="0"/>
              </a:spcBef>
              <a:spcAft>
                <a:spcPct val="0"/>
              </a:spcAft>
              <a:buClrTx/>
              <a:buFontTx/>
              <a:buNone/>
            </a:pPr>
            <a:r>
              <a:rPr lang="en-US" sz="2000" b="1" dirty="0"/>
              <a:t>Interactive Reading </a:t>
            </a:r>
            <a:r>
              <a:rPr lang="en-US" sz="2000" dirty="0"/>
              <a:t>– guided reading / teacher led, but student(s) doing part or all of the reading (can be teacher and student </a:t>
            </a:r>
            <a:r>
              <a:rPr lang="en-US" sz="2000" dirty="0" smtClean="0"/>
              <a:t>taking </a:t>
            </a:r>
            <a:r>
              <a:rPr lang="en-US" sz="2000" dirty="0"/>
              <a:t>turns) S.O.S. done with student</a:t>
            </a:r>
          </a:p>
          <a:p>
            <a:pPr eaLnBrk="1" hangingPunct="1">
              <a:spcBef>
                <a:spcPct val="0"/>
              </a:spcBef>
              <a:spcAft>
                <a:spcPct val="0"/>
              </a:spcAft>
              <a:buClrTx/>
              <a:buFontTx/>
              <a:buNone/>
            </a:pPr>
            <a:endParaRPr lang="en-US" sz="2000" dirty="0"/>
          </a:p>
          <a:p>
            <a:pPr eaLnBrk="1" hangingPunct="1">
              <a:spcBef>
                <a:spcPct val="0"/>
              </a:spcBef>
              <a:spcAft>
                <a:spcPct val="0"/>
              </a:spcAft>
              <a:buClrTx/>
              <a:buFontTx/>
              <a:buNone/>
            </a:pPr>
            <a:r>
              <a:rPr lang="en-US" sz="2000" b="1" dirty="0"/>
              <a:t>Independent Reading </a:t>
            </a:r>
            <a:r>
              <a:rPr lang="en-US" sz="2000" dirty="0"/>
              <a:t>– students read on their own (also do S.O.S. on their own)</a:t>
            </a:r>
          </a:p>
          <a:p>
            <a:pPr algn="ctr" eaLnBrk="1" hangingPunct="1">
              <a:spcBef>
                <a:spcPct val="0"/>
              </a:spcBef>
              <a:spcAft>
                <a:spcPct val="0"/>
              </a:spcAft>
              <a:buClrTx/>
              <a:buFontTx/>
              <a:buNone/>
            </a:pPr>
            <a:endParaRPr lang="en-US" dirty="0"/>
          </a:p>
        </p:txBody>
      </p:sp>
      <p:pic>
        <p:nvPicPr>
          <p:cNvPr id="27655" name="Picture 2" descr="C:\Users\bwilson\AppData\Local\Microsoft\Windows\Temporary Internet Files\Content.IE5\DXN508F8\MC90008905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1" y="4965276"/>
            <a:ext cx="1371600" cy="16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7109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Comprehension: Informational &amp; Literary Text</a:t>
            </a:r>
            <a:endParaRPr lang="en-US" sz="2400" dirty="0"/>
          </a:p>
        </p:txBody>
      </p:sp>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rcRect b="64993"/>
          <a:stretch>
            <a:fillRect/>
          </a:stretch>
        </p:blipFill>
        <p:spPr bwMode="auto">
          <a:xfrm>
            <a:off x="1066800" y="1276350"/>
            <a:ext cx="4416425"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6"/>
          <p:cNvPicPr>
            <a:picLocks noChangeAspect="1"/>
          </p:cNvPicPr>
          <p:nvPr/>
        </p:nvPicPr>
        <p:blipFill>
          <a:blip r:embed="rId4" cstate="print">
            <a:extLst>
              <a:ext uri="{28A0092B-C50C-407E-A947-70E740481C1C}">
                <a14:useLocalDpi xmlns:a14="http://schemas.microsoft.com/office/drawing/2010/main" val="0"/>
              </a:ext>
            </a:extLst>
          </a:blip>
          <a:srcRect b="60033"/>
          <a:stretch>
            <a:fillRect/>
          </a:stretch>
        </p:blipFill>
        <p:spPr bwMode="auto">
          <a:xfrm>
            <a:off x="457200" y="3581400"/>
            <a:ext cx="4413250" cy="2282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5835735" y="1276350"/>
            <a:ext cx="2150269" cy="3317081"/>
          </a:xfrm>
          <a:prstGeom prst="rect">
            <a:avLst/>
          </a:prstGeom>
        </p:spPr>
      </p:pic>
      <p:pic>
        <p:nvPicPr>
          <p:cNvPr id="8" name="Picture 7"/>
          <p:cNvPicPr>
            <a:picLocks noChangeAspect="1"/>
          </p:cNvPicPr>
          <p:nvPr/>
        </p:nvPicPr>
        <p:blipFill>
          <a:blip r:embed="rId6"/>
          <a:stretch>
            <a:fillRect/>
          </a:stretch>
        </p:blipFill>
        <p:spPr>
          <a:xfrm>
            <a:off x="6629400" y="3010376"/>
            <a:ext cx="2103120" cy="3166110"/>
          </a:xfrm>
          <a:prstGeom prst="rect">
            <a:avLst/>
          </a:prstGeom>
        </p:spPr>
      </p:pic>
    </p:spTree>
    <p:extLst>
      <p:ext uri="{BB962C8B-B14F-4D97-AF65-F5344CB8AC3E}">
        <p14:creationId xmlns:p14="http://schemas.microsoft.com/office/powerpoint/2010/main" val="36263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more, if needed</a:t>
            </a:r>
            <a:endParaRPr lang="en-US" dirty="0"/>
          </a:p>
        </p:txBody>
      </p:sp>
      <p:graphicFrame>
        <p:nvGraphicFramePr>
          <p:cNvPr id="3" name="Object 12"/>
          <p:cNvGraphicFramePr>
            <a:graphicFrameLocks noChangeAspect="1"/>
          </p:cNvGraphicFramePr>
          <p:nvPr/>
        </p:nvGraphicFramePr>
        <p:xfrm>
          <a:off x="4673082" y="2592178"/>
          <a:ext cx="3581400" cy="2793387"/>
        </p:xfrm>
        <a:graphic>
          <a:graphicData uri="http://schemas.openxmlformats.org/presentationml/2006/ole">
            <mc:AlternateContent xmlns:mc="http://schemas.openxmlformats.org/markup-compatibility/2006">
              <mc:Choice xmlns:v="urn:schemas-microsoft-com:vml" Requires="v">
                <p:oleObj spid="_x0000_s1382536" name="Image" r:id="rId4" imgW="6628571" imgH="5168254" progId="Photoshop.Image.8">
                  <p:embed/>
                </p:oleObj>
              </mc:Choice>
              <mc:Fallback>
                <p:oleObj name="Image" r:id="rId4" imgW="6628571" imgH="5168254"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082" y="2592178"/>
                        <a:ext cx="3581400" cy="2793387"/>
                      </a:xfrm>
                      <a:prstGeom prst="rect">
                        <a:avLst/>
                      </a:prstGeom>
                      <a:noFill/>
                      <a:ln>
                        <a:noFill/>
                      </a:ln>
                      <a:effectLst/>
                    </p:spPr>
                  </p:pic>
                </p:oleObj>
              </mc:Fallback>
            </mc:AlternateContent>
          </a:graphicData>
        </a:graphic>
      </p:graphicFrame>
      <p:pic>
        <p:nvPicPr>
          <p:cNvPr id="4" name="Picture 10" descr="Fluency_K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356" y="2730430"/>
            <a:ext cx="3717036" cy="251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54301" y="1732384"/>
            <a:ext cx="3262433" cy="461665"/>
          </a:xfrm>
          <a:prstGeom prst="rect">
            <a:avLst/>
          </a:prstGeom>
          <a:noFill/>
        </p:spPr>
        <p:txBody>
          <a:bodyPr wrap="none" rtlCol="0">
            <a:spAutoFit/>
          </a:bodyPr>
          <a:lstStyle/>
          <a:p>
            <a:r>
              <a:rPr lang="en-US" sz="2400" dirty="0" smtClean="0">
                <a:solidFill>
                  <a:srgbClr val="1D528D"/>
                </a:solidFill>
              </a:rPr>
              <a:t>Wilson Fluency Basic</a:t>
            </a:r>
            <a:r>
              <a:rPr lang="en-US" altLang="en-US" sz="2400" baseline="30000" dirty="0">
                <a:solidFill>
                  <a:srgbClr val="1D528D"/>
                </a:solidFill>
              </a:rPr>
              <a:t>®</a:t>
            </a:r>
            <a:endParaRPr lang="en-US" sz="2400" dirty="0">
              <a:solidFill>
                <a:srgbClr val="1D528D"/>
              </a:solidFill>
            </a:endParaRPr>
          </a:p>
        </p:txBody>
      </p:sp>
      <p:sp>
        <p:nvSpPr>
          <p:cNvPr id="6" name="TextBox 5"/>
          <p:cNvSpPr txBox="1"/>
          <p:nvPr/>
        </p:nvSpPr>
        <p:spPr>
          <a:xfrm>
            <a:off x="5334000" y="1732384"/>
            <a:ext cx="3428374" cy="461665"/>
          </a:xfrm>
          <a:prstGeom prst="rect">
            <a:avLst/>
          </a:prstGeom>
          <a:noFill/>
        </p:spPr>
        <p:txBody>
          <a:bodyPr wrap="none" rtlCol="0">
            <a:spAutoFit/>
          </a:bodyPr>
          <a:lstStyle/>
          <a:p>
            <a:r>
              <a:rPr lang="en-US" sz="2400" dirty="0" smtClean="0">
                <a:solidFill>
                  <a:srgbClr val="1D528D"/>
                </a:solidFill>
              </a:rPr>
              <a:t>Wilson Cursive Writing</a:t>
            </a:r>
            <a:r>
              <a:rPr lang="en-US" altLang="en-US" sz="2400" baseline="30000" dirty="0">
                <a:solidFill>
                  <a:srgbClr val="1D528D"/>
                </a:solidFill>
              </a:rPr>
              <a:t>®</a:t>
            </a:r>
            <a:endParaRPr lang="en-US" sz="2400" dirty="0">
              <a:solidFill>
                <a:srgbClr val="1D528D"/>
              </a:solidFill>
            </a:endParaRPr>
          </a:p>
        </p:txBody>
      </p:sp>
    </p:spTree>
    <p:extLst>
      <p:ext uri="{BB962C8B-B14F-4D97-AF65-F5344CB8AC3E}">
        <p14:creationId xmlns:p14="http://schemas.microsoft.com/office/powerpoint/2010/main" val="2735848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Identifying Authentic WRS Instruction</a:t>
            </a:r>
            <a:endParaRPr lang="en-US" dirty="0"/>
          </a:p>
        </p:txBody>
      </p:sp>
      <p:pic>
        <p:nvPicPr>
          <p:cNvPr id="6" name="Picture 5"/>
          <p:cNvPicPr>
            <a:picLocks noChangeAspect="1"/>
          </p:cNvPicPr>
          <p:nvPr/>
        </p:nvPicPr>
        <p:blipFill>
          <a:blip r:embed="rId3"/>
          <a:stretch>
            <a:fillRect/>
          </a:stretch>
        </p:blipFill>
        <p:spPr>
          <a:xfrm>
            <a:off x="762000" y="3276600"/>
            <a:ext cx="2662333" cy="2707688"/>
          </a:xfrm>
          <a:prstGeom prst="rect">
            <a:avLst/>
          </a:prstGeom>
        </p:spPr>
      </p:pic>
      <p:sp>
        <p:nvSpPr>
          <p:cNvPr id="2" name="TextBox 1"/>
          <p:cNvSpPr txBox="1"/>
          <p:nvPr/>
        </p:nvSpPr>
        <p:spPr>
          <a:xfrm>
            <a:off x="3124200" y="3897124"/>
            <a:ext cx="5700215" cy="523220"/>
          </a:xfrm>
          <a:prstGeom prst="rect">
            <a:avLst/>
          </a:prstGeom>
          <a:noFill/>
        </p:spPr>
        <p:txBody>
          <a:bodyPr wrap="none" rtlCol="0">
            <a:spAutoFit/>
          </a:bodyPr>
          <a:lstStyle/>
          <a:p>
            <a:r>
              <a:rPr lang="en-US" sz="2800" dirty="0" smtClean="0"/>
              <a:t>Implementation &amp; Teacher Training</a:t>
            </a:r>
            <a:endParaRPr lang="en-US" sz="2800" dirty="0"/>
          </a:p>
        </p:txBody>
      </p:sp>
    </p:spTree>
    <p:extLst>
      <p:ext uri="{BB962C8B-B14F-4D97-AF65-F5344CB8AC3E}">
        <p14:creationId xmlns:p14="http://schemas.microsoft.com/office/powerpoint/2010/main" val="925448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317500"/>
            <a:ext cx="8074025" cy="654050"/>
          </a:xfrm>
        </p:spPr>
        <p:txBody>
          <a:bodyPr/>
          <a:lstStyle/>
          <a:p>
            <a:r>
              <a:rPr lang="en-US" altLang="en-US" sz="2800" smtClean="0">
                <a:ea typeface="ＭＳ Ｐゴシック" panose="020B0600070205080204" pitchFamily="34" charset="-128"/>
              </a:rPr>
              <a:t>WRS Intensive Instruction (Grade 2 – 12, Adults)</a:t>
            </a:r>
          </a:p>
        </p:txBody>
      </p:sp>
      <p:graphicFrame>
        <p:nvGraphicFramePr>
          <p:cNvPr id="11" name="Content Placeholder 10"/>
          <p:cNvGraphicFramePr>
            <a:graphicFrameLocks noGrp="1"/>
          </p:cNvGraphicFramePr>
          <p:nvPr>
            <p:ph sz="quarter" idx="2"/>
          </p:nvPr>
        </p:nvGraphicFramePr>
        <p:xfrm>
          <a:off x="4881563" y="1752600"/>
          <a:ext cx="4110037" cy="914400"/>
        </p:xfrm>
        <a:graphic>
          <a:graphicData uri="http://schemas.openxmlformats.org/drawingml/2006/table">
            <a:tbl>
              <a:tblPr firstRow="1" bandRow="1">
                <a:tableStyleId>{5C22544A-7EE6-4342-B048-85BDC9FD1C3A}</a:tableStyleId>
              </a:tblPr>
              <a:tblGrid>
                <a:gridCol w="4110037"/>
              </a:tblGrid>
              <a:tr h="914400">
                <a:tc>
                  <a:txBody>
                    <a:bodyPr/>
                    <a:lstStyle/>
                    <a:p>
                      <a:pPr algn="ctr"/>
                      <a:r>
                        <a:rPr lang="en-US" dirty="0" smtClean="0"/>
                        <a:t> 1:1 Instruction</a:t>
                      </a:r>
                      <a:endParaRPr lang="en-US" dirty="0"/>
                    </a:p>
                  </a:txBody>
                  <a:tcPr anchor="ctr" anchorCtr="1"/>
                </a:tc>
              </a:tr>
            </a:tbl>
          </a:graphicData>
        </a:graphic>
      </p:graphicFrame>
      <p:graphicFrame>
        <p:nvGraphicFramePr>
          <p:cNvPr id="7" name="Content Placeholder 10"/>
          <p:cNvGraphicFramePr>
            <a:graphicFrameLocks noGrp="1"/>
          </p:cNvGraphicFramePr>
          <p:nvPr/>
        </p:nvGraphicFramePr>
        <p:xfrm>
          <a:off x="4878388" y="4892675"/>
          <a:ext cx="4110037" cy="974725"/>
        </p:xfrm>
        <a:graphic>
          <a:graphicData uri="http://schemas.openxmlformats.org/drawingml/2006/table">
            <a:tbl>
              <a:tblPr/>
              <a:tblGrid>
                <a:gridCol w="4110037"/>
              </a:tblGrid>
              <a:tr h="974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rPr>
                        <a:t> 2 – 6 Students in Small Group Instruction</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20495" name="Picture 7" descr="03_MCP0055[1]"/>
          <p:cNvPicPr>
            <a:picLocks noChangeAspect="1" noChangeArrowheads="1"/>
          </p:cNvPicPr>
          <p:nvPr/>
        </p:nvPicPr>
        <p:blipFill>
          <a:blip r:embed="rId3"/>
          <a:srcRect/>
          <a:stretch>
            <a:fillRect/>
          </a:stretch>
        </p:blipFill>
        <p:spPr bwMode="auto">
          <a:xfrm>
            <a:off x="739775" y="1255713"/>
            <a:ext cx="3679825" cy="2444750"/>
          </a:xfrm>
          <a:prstGeom prst="rect">
            <a:avLst/>
          </a:prstGeom>
          <a:ln>
            <a:noFill/>
          </a:ln>
          <a:effectLst>
            <a:outerShdw blurRad="292100" dist="139700" dir="2700000" algn="tl" rotWithShape="0">
              <a:srgbClr val="333333">
                <a:alpha val="65000"/>
              </a:srgbClr>
            </a:outerShdw>
          </a:effectLst>
        </p:spPr>
      </p:pic>
      <p:pic>
        <p:nvPicPr>
          <p:cNvPr id="57360" name="Picture 8" descr="Wilson_Logo_800x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35275"/>
            <a:ext cx="158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0" descr="02_MCP0141"/>
          <p:cNvPicPr>
            <a:picLocks noChangeAspect="1" noChangeArrowheads="1"/>
          </p:cNvPicPr>
          <p:nvPr/>
        </p:nvPicPr>
        <p:blipFill>
          <a:blip r:embed="rId5"/>
          <a:srcRect/>
          <a:stretch>
            <a:fillRect/>
          </a:stretch>
        </p:blipFill>
        <p:spPr bwMode="auto">
          <a:xfrm>
            <a:off x="533400" y="3929063"/>
            <a:ext cx="4043363" cy="26876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5036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WRS Lessons</a:t>
            </a:r>
            <a:endParaRPr lang="en-US" dirty="0"/>
          </a:p>
        </p:txBody>
      </p:sp>
      <p:sp>
        <p:nvSpPr>
          <p:cNvPr id="6" name="Rectangle 13"/>
          <p:cNvSpPr>
            <a:spLocks noGrp="1" noChangeArrowheads="1"/>
          </p:cNvSpPr>
          <p:nvPr>
            <p:ph type="body" sz="half" idx="1"/>
          </p:nvPr>
        </p:nvSpPr>
        <p:spPr/>
        <p:txBody>
          <a:bodyPr/>
          <a:lstStyle/>
          <a:p>
            <a:pPr marL="0" indent="0" eaLnBrk="1" hangingPunct="1">
              <a:buFontTx/>
              <a:buNone/>
            </a:pPr>
            <a:r>
              <a:rPr lang="en-US" sz="2000" dirty="0" smtClean="0"/>
              <a:t>Students with a diagnosed language-based learning disability or dyslexia or those needing more intensive instruction.</a:t>
            </a:r>
          </a:p>
          <a:p>
            <a:pPr marL="0" indent="0" eaLnBrk="1" hangingPunct="1">
              <a:buFontTx/>
              <a:buNone/>
            </a:pPr>
            <a:r>
              <a:rPr lang="en-US" sz="2200" b="1" dirty="0" smtClean="0">
                <a:solidFill>
                  <a:schemeClr val="tx2"/>
                </a:solidFill>
              </a:rPr>
              <a:t>1:1 </a:t>
            </a:r>
          </a:p>
          <a:p>
            <a:pPr marL="285750" lvl="1" indent="-168275" eaLnBrk="1" hangingPunct="1"/>
            <a:r>
              <a:rPr lang="en-US" sz="1800" dirty="0" smtClean="0"/>
              <a:t>2-5 lessons per week </a:t>
            </a:r>
            <a:br>
              <a:rPr lang="en-US" sz="1800" dirty="0" smtClean="0"/>
            </a:br>
            <a:r>
              <a:rPr lang="en-US" sz="1800" dirty="0" smtClean="0"/>
              <a:t>for 60-90 minutes</a:t>
            </a:r>
          </a:p>
          <a:p>
            <a:pPr marL="0" indent="0" eaLnBrk="1" hangingPunct="1">
              <a:buFontTx/>
              <a:buNone/>
            </a:pPr>
            <a:r>
              <a:rPr lang="en-US" sz="2200" b="1" dirty="0" smtClean="0">
                <a:solidFill>
                  <a:schemeClr val="tx2"/>
                </a:solidFill>
              </a:rPr>
              <a:t>Small Group </a:t>
            </a:r>
            <a:r>
              <a:rPr lang="en-US" sz="1800" dirty="0" smtClean="0">
                <a:solidFill>
                  <a:schemeClr val="tx2"/>
                </a:solidFill>
              </a:rPr>
              <a:t>(2-6 students)</a:t>
            </a:r>
            <a:r>
              <a:rPr lang="en-US" sz="1800" dirty="0" smtClean="0"/>
              <a:t> </a:t>
            </a:r>
          </a:p>
          <a:p>
            <a:pPr marL="285750" lvl="1" indent="-168275" eaLnBrk="1" hangingPunct="1"/>
            <a:r>
              <a:rPr lang="en-US" sz="1800" dirty="0" smtClean="0"/>
              <a:t>3x per week for 90 min or</a:t>
            </a:r>
          </a:p>
          <a:p>
            <a:pPr marL="285750" lvl="1" indent="-168275" eaLnBrk="1" hangingPunct="1"/>
            <a:r>
              <a:rPr lang="en-US" sz="1800" dirty="0" smtClean="0"/>
              <a:t>5x per week for 60-90 minutes </a:t>
            </a:r>
          </a:p>
          <a:p>
            <a:pPr marL="0" indent="0" eaLnBrk="1" hangingPunct="1">
              <a:spcBef>
                <a:spcPct val="100000"/>
              </a:spcBef>
              <a:buFontTx/>
              <a:buNone/>
            </a:pPr>
            <a:r>
              <a:rPr lang="en-US" sz="1600" dirty="0" smtClean="0"/>
              <a:t>(Wilson Certification Recommended)</a:t>
            </a:r>
          </a:p>
        </p:txBody>
      </p:sp>
      <p:graphicFrame>
        <p:nvGraphicFramePr>
          <p:cNvPr id="7" name="Object 20"/>
          <p:cNvGraphicFramePr>
            <a:graphicFrameLocks noGrp="1" noChangeAspect="1"/>
          </p:cNvGraphicFramePr>
          <p:nvPr>
            <p:ph sz="quarter" idx="2"/>
            <p:extLst/>
          </p:nvPr>
        </p:nvGraphicFramePr>
        <p:xfrm>
          <a:off x="4724400" y="3841017"/>
          <a:ext cx="4052136" cy="2324100"/>
        </p:xfrm>
        <a:graphic>
          <a:graphicData uri="http://schemas.openxmlformats.org/presentationml/2006/ole">
            <mc:AlternateContent xmlns:mc="http://schemas.openxmlformats.org/markup-compatibility/2006">
              <mc:Choice xmlns:v="urn:schemas-microsoft-com:vml" Requires="v">
                <p:oleObj spid="_x0000_s1389660" name="Image" r:id="rId4" imgW="9409524" imgH="5396825" progId="Photoshop.Image.8">
                  <p:embed/>
                </p:oleObj>
              </mc:Choice>
              <mc:Fallback>
                <p:oleObj name="Image" r:id="rId4" imgW="9409524" imgH="5396825"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41017"/>
                        <a:ext cx="4052136"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Content Placeholder 7"/>
          <p:cNvGraphicFramePr>
            <a:graphicFrameLocks noGrp="1" noChangeAspect="1"/>
          </p:cNvGraphicFramePr>
          <p:nvPr>
            <p:ph sz="quarter" idx="3"/>
            <p:extLst/>
          </p:nvPr>
        </p:nvGraphicFramePr>
        <p:xfrm>
          <a:off x="4914209" y="1224451"/>
          <a:ext cx="3098800" cy="2324100"/>
        </p:xfrm>
        <a:graphic>
          <a:graphicData uri="http://schemas.openxmlformats.org/presentationml/2006/ole">
            <mc:AlternateContent xmlns:mc="http://schemas.openxmlformats.org/markup-compatibility/2006">
              <mc:Choice xmlns:v="urn:schemas-microsoft-com:vml" Requires="v">
                <p:oleObj spid="_x0000_s1389661" name="Image" r:id="rId6" imgW="5079365" imgH="3809524" progId="Photoshop.Image.8">
                  <p:embed/>
                </p:oleObj>
              </mc:Choice>
              <mc:Fallback>
                <p:oleObj name="Image" r:id="rId6" imgW="5079365" imgH="3809524" progId="Photoshop.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7172" b="9131"/>
                      <a:stretch>
                        <a:fillRect/>
                      </a:stretch>
                    </p:blipFill>
                    <p:spPr bwMode="auto">
                      <a:xfrm>
                        <a:off x="4914209" y="1224451"/>
                        <a:ext cx="30988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72022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lstStyle/>
          <a:p>
            <a:r>
              <a:rPr lang="en-US" dirty="0" smtClean="0"/>
              <a:t>Pacing</a:t>
            </a:r>
            <a:endParaRPr lang="en-US" dirty="0"/>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724400" y="1165687"/>
            <a:ext cx="3750992" cy="2871428"/>
          </a:xfrm>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91" y="1143000"/>
            <a:ext cx="4312381" cy="274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p:cNvSpPr txBox="1"/>
          <p:nvPr/>
        </p:nvSpPr>
        <p:spPr>
          <a:xfrm>
            <a:off x="304800" y="4191000"/>
            <a:ext cx="8305800" cy="2523768"/>
          </a:xfrm>
          <a:prstGeom prst="rect">
            <a:avLst/>
          </a:prstGeom>
          <a:noFill/>
        </p:spPr>
        <p:txBody>
          <a:bodyPr wrap="square" rtlCol="0">
            <a:spAutoFit/>
          </a:bodyPr>
          <a:lstStyle/>
          <a:p>
            <a:pPr algn="l"/>
            <a:r>
              <a:rPr lang="en-US" sz="2000" dirty="0" smtClean="0">
                <a:solidFill>
                  <a:srgbClr val="1D528D"/>
                </a:solidFill>
              </a:rPr>
              <a:t>It typically takes 2-3 years to complete all twelve WRS Steps, if lessons are scheduled appropriately and occur consistently.</a:t>
            </a:r>
          </a:p>
          <a:p>
            <a:pPr algn="l"/>
            <a:endParaRPr lang="en-US" sz="2000" dirty="0" smtClean="0">
              <a:solidFill>
                <a:srgbClr val="1D528D"/>
              </a:solidFill>
            </a:endParaRPr>
          </a:p>
          <a:p>
            <a:pPr algn="l"/>
            <a:r>
              <a:rPr lang="en-US" sz="2000" dirty="0" smtClean="0">
                <a:solidFill>
                  <a:srgbClr val="1D528D"/>
                </a:solidFill>
              </a:rPr>
              <a:t>It may take longer than 2-3 years if student is severely dyslexic.</a:t>
            </a:r>
          </a:p>
          <a:p>
            <a:pPr algn="l"/>
            <a:endParaRPr lang="en-US" sz="2000" dirty="0" smtClean="0">
              <a:solidFill>
                <a:srgbClr val="1D528D"/>
              </a:solidFill>
            </a:endParaRPr>
          </a:p>
          <a:p>
            <a:pPr algn="l"/>
            <a:r>
              <a:rPr lang="en-US" sz="2000" dirty="0" smtClean="0">
                <a:solidFill>
                  <a:srgbClr val="1D528D"/>
                </a:solidFill>
              </a:rPr>
              <a:t>A substantial amount of instruction may need to take place before scores improve on standardized (normed) tests. </a:t>
            </a:r>
          </a:p>
          <a:p>
            <a:endParaRPr lang="en-US" dirty="0">
              <a:solidFill>
                <a:srgbClr val="1D528D"/>
              </a:solidFill>
            </a:endParaRPr>
          </a:p>
        </p:txBody>
      </p:sp>
    </p:spTree>
    <p:extLst>
      <p:ext uri="{BB962C8B-B14F-4D97-AF65-F5344CB8AC3E}">
        <p14:creationId xmlns:p14="http://schemas.microsoft.com/office/powerpoint/2010/main" val="2850524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52400" y="317500"/>
            <a:ext cx="8836025" cy="654050"/>
          </a:xfrm>
        </p:spPr>
        <p:txBody>
          <a:bodyPr/>
          <a:lstStyle/>
          <a:p>
            <a:pPr eaLnBrk="1" hangingPunct="1"/>
            <a:r>
              <a:rPr lang="en-US" dirty="0" smtClean="0"/>
              <a:t>Profile of a Wilson Student</a:t>
            </a:r>
          </a:p>
        </p:txBody>
      </p:sp>
      <p:sp>
        <p:nvSpPr>
          <p:cNvPr id="17411" name="Rectangle 7"/>
          <p:cNvSpPr>
            <a:spLocks noGrp="1" noChangeArrowheads="1"/>
          </p:cNvSpPr>
          <p:nvPr>
            <p:ph type="body" idx="1"/>
          </p:nvPr>
        </p:nvSpPr>
        <p:spPr>
          <a:xfrm>
            <a:off x="385763" y="1524000"/>
            <a:ext cx="8372475" cy="4800600"/>
          </a:xfrm>
        </p:spPr>
        <p:txBody>
          <a:bodyPr/>
          <a:lstStyle/>
          <a:p>
            <a:pPr eaLnBrk="1" hangingPunct="1"/>
            <a:r>
              <a:rPr lang="en-US" sz="2000" dirty="0" smtClean="0"/>
              <a:t>Students with a language-based learning disability, such as dyslexia</a:t>
            </a:r>
          </a:p>
          <a:p>
            <a:r>
              <a:rPr lang="en-US" sz="2000" dirty="0"/>
              <a:t>Students in grades 2-12 and adults in lowest 30</a:t>
            </a:r>
            <a:r>
              <a:rPr lang="en-US" sz="2000" baseline="30000" dirty="0"/>
              <a:t>th</a:t>
            </a:r>
            <a:r>
              <a:rPr lang="en-US" sz="2000" dirty="0"/>
              <a:t> percentile with decoding and spelling </a:t>
            </a:r>
            <a:r>
              <a:rPr lang="en-US" sz="2000" dirty="0" smtClean="0"/>
              <a:t>deficits</a:t>
            </a:r>
          </a:p>
          <a:p>
            <a:pPr eaLnBrk="1" hangingPunct="1"/>
            <a:r>
              <a:rPr lang="en-US" sz="2000" dirty="0" smtClean="0"/>
              <a:t>Slow, labored readers who lack fluency</a:t>
            </a:r>
          </a:p>
          <a:p>
            <a:pPr eaLnBrk="1" hangingPunct="1"/>
            <a:r>
              <a:rPr lang="en-US" sz="2000" dirty="0" smtClean="0"/>
              <a:t>Students who may know many words by sight, but have difficulty reading new words and “nonsense” syllables</a:t>
            </a:r>
          </a:p>
          <a:p>
            <a:pPr eaLnBrk="1" hangingPunct="1"/>
            <a:r>
              <a:rPr lang="en-US" sz="2000" dirty="0" smtClean="0"/>
              <a:t>Students who often guess at words</a:t>
            </a:r>
          </a:p>
          <a:p>
            <a:pPr eaLnBrk="1" hangingPunct="1"/>
            <a:r>
              <a:rPr lang="en-US" sz="2000" dirty="0" smtClean="0"/>
              <a:t>Students unsuccessful with other reading programs or who </a:t>
            </a:r>
            <a:br>
              <a:rPr lang="en-US" sz="2000" dirty="0" smtClean="0"/>
            </a:br>
            <a:r>
              <a:rPr lang="en-US" sz="2000" dirty="0" smtClean="0"/>
              <a:t>have significant gaps in their decoding and/or spelling</a:t>
            </a:r>
          </a:p>
          <a:p>
            <a:pPr marL="0" indent="0" eaLnBrk="1" hangingPunct="1">
              <a:buNone/>
            </a:pPr>
            <a:endParaRPr lang="en-US" sz="2000" dirty="0" smtClean="0"/>
          </a:p>
        </p:txBody>
      </p:sp>
    </p:spTree>
    <p:extLst>
      <p:ext uri="{BB962C8B-B14F-4D97-AF65-F5344CB8AC3E}">
        <p14:creationId xmlns:p14="http://schemas.microsoft.com/office/powerpoint/2010/main" val="33701520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 Reading System: Measuring Progress</a:t>
            </a:r>
            <a:endParaRPr lang="en-US" dirty="0"/>
          </a:p>
        </p:txBody>
      </p:sp>
      <p:pic>
        <p:nvPicPr>
          <p:cNvPr id="4" name="Picture 12" descr="WA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00689" y="1428281"/>
            <a:ext cx="2633607" cy="3298106"/>
          </a:xfrm>
          <a:prstGeom prst="rect">
            <a:avLst/>
          </a:prstGeom>
          <a:noFill/>
          <a:ln>
            <a:solidFill>
              <a:schemeClr val="tx2"/>
            </a:solidFill>
            <a:miter lim="800000"/>
            <a:headEnd/>
            <a:tailEnd/>
          </a:ln>
        </p:spPr>
      </p:pic>
      <p:pic>
        <p:nvPicPr>
          <p:cNvPr id="5" name="Picture 13" descr="WRS_Word_List_Chart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04800" y="2286000"/>
            <a:ext cx="3823171" cy="2954269"/>
          </a:xfrm>
          <a:prstGeom prst="rect">
            <a:avLst/>
          </a:prstGeom>
          <a:noFill/>
          <a:ln>
            <a:solidFill>
              <a:schemeClr val="tx2"/>
            </a:solidFill>
            <a:miter lim="800000"/>
            <a:headEnd/>
            <a:tailEnd/>
          </a:ln>
        </p:spPr>
      </p:pic>
      <p:pic>
        <p:nvPicPr>
          <p:cNvPr id="3" name="Picture 2"/>
          <p:cNvPicPr>
            <a:picLocks noChangeAspect="1"/>
          </p:cNvPicPr>
          <p:nvPr/>
        </p:nvPicPr>
        <p:blipFill>
          <a:blip r:embed="rId5"/>
          <a:stretch>
            <a:fillRect/>
          </a:stretch>
        </p:blipFill>
        <p:spPr>
          <a:xfrm>
            <a:off x="5840627" y="3540976"/>
            <a:ext cx="2333792" cy="2852010"/>
          </a:xfrm>
          <a:prstGeom prst="rect">
            <a:avLst/>
          </a:prstGeom>
        </p:spPr>
      </p:pic>
    </p:spTree>
    <p:extLst>
      <p:ext uri="{BB962C8B-B14F-4D97-AF65-F5344CB8AC3E}">
        <p14:creationId xmlns:p14="http://schemas.microsoft.com/office/powerpoint/2010/main" val="26495397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WRS Certification for Teachers</a:t>
            </a:r>
            <a:endParaRPr lang="en-US" dirty="0"/>
          </a:p>
        </p:txBody>
      </p:sp>
      <p:pic>
        <p:nvPicPr>
          <p:cNvPr id="5" name="Picture 4"/>
          <p:cNvPicPr>
            <a:picLocks noChangeAspect="1"/>
          </p:cNvPicPr>
          <p:nvPr/>
        </p:nvPicPr>
        <p:blipFill>
          <a:blip r:embed="rId3"/>
          <a:stretch>
            <a:fillRect/>
          </a:stretch>
        </p:blipFill>
        <p:spPr>
          <a:xfrm>
            <a:off x="1828800" y="2286000"/>
            <a:ext cx="5672137" cy="2932875"/>
          </a:xfrm>
          <a:prstGeom prst="rect">
            <a:avLst/>
          </a:prstGeom>
        </p:spPr>
      </p:pic>
    </p:spTree>
    <p:extLst>
      <p:ext uri="{BB962C8B-B14F-4D97-AF65-F5344CB8AC3E}">
        <p14:creationId xmlns:p14="http://schemas.microsoft.com/office/powerpoint/2010/main" val="39243545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Certification?</a:t>
            </a:r>
            <a:endParaRPr lang="en-US" dirty="0"/>
          </a:p>
        </p:txBody>
      </p:sp>
      <p:sp>
        <p:nvSpPr>
          <p:cNvPr id="4" name="Content Placeholder 2"/>
          <p:cNvSpPr>
            <a:spLocks noGrp="1"/>
          </p:cNvSpPr>
          <p:nvPr>
            <p:ph idx="1"/>
          </p:nvPr>
        </p:nvSpPr>
        <p:spPr/>
        <p:txBody>
          <a:bodyPr/>
          <a:lstStyle/>
          <a:p>
            <a:r>
              <a:rPr lang="en-US" sz="2000" dirty="0" smtClean="0"/>
              <a:t>Teacher knowledge is a critical factor for student success.</a:t>
            </a:r>
          </a:p>
          <a:p>
            <a:r>
              <a:rPr lang="en-US" sz="2000" dirty="0" smtClean="0"/>
              <a:t>A highly-skilled Wilson teacher can deliver the program effectively and with integrity.</a:t>
            </a:r>
          </a:p>
          <a:p>
            <a:r>
              <a:rPr lang="en-US" sz="2000" dirty="0" smtClean="0"/>
              <a:t>Each Wilson trainee is expected to acquire a very sophisticated working knowledge of the sound-symbol system of English (phonology) and its structure (morphology), as well as specific diagnostic techniques in teaching reading and spelling. In addition, explicit teaching of fluency, vocabulary, and comprehension must be demonstrated. </a:t>
            </a:r>
            <a:endParaRPr lang="en-US" sz="2000" dirty="0"/>
          </a:p>
        </p:txBody>
      </p:sp>
    </p:spTree>
    <p:extLst>
      <p:ext uri="{BB962C8B-B14F-4D97-AF65-F5344CB8AC3E}">
        <p14:creationId xmlns:p14="http://schemas.microsoft.com/office/powerpoint/2010/main" val="136058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normAutofit/>
          </a:bodyPr>
          <a:lstStyle/>
          <a:p>
            <a:pPr>
              <a:defRPr/>
            </a:pPr>
            <a:r>
              <a:rPr lang="en-US" dirty="0" smtClean="0"/>
              <a:t>Knowledge and Practice Standards for Teachers</a:t>
            </a:r>
            <a:endParaRPr lang="en-US" dirty="0"/>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1"/>
            <a:ext cx="6654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92054" y="6019801"/>
            <a:ext cx="5109092" cy="369332"/>
          </a:xfrm>
          <a:prstGeom prst="rect">
            <a:avLst/>
          </a:prstGeom>
          <a:noFill/>
        </p:spPr>
        <p:txBody>
          <a:bodyPr wrap="none" rtlCol="0">
            <a:spAutoFit/>
          </a:bodyPr>
          <a:lstStyle/>
          <a:p>
            <a:r>
              <a:rPr lang="en-US" dirty="0"/>
              <a:t>https://dyslexiaida.org/knowledge-and-practices/</a:t>
            </a:r>
          </a:p>
        </p:txBody>
      </p:sp>
    </p:spTree>
    <p:extLst>
      <p:ext uri="{BB962C8B-B14F-4D97-AF65-F5344CB8AC3E}">
        <p14:creationId xmlns:p14="http://schemas.microsoft.com/office/powerpoint/2010/main" val="2363597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lstStyle/>
          <a:p>
            <a:r>
              <a:rPr lang="en-US" dirty="0" smtClean="0"/>
              <a:t>WRS Certification - IDA Accredited Tier 3 Program</a:t>
            </a:r>
            <a:endParaRPr lang="en-US" dirty="0"/>
          </a:p>
        </p:txBody>
      </p:sp>
      <p:pic>
        <p:nvPicPr>
          <p:cNvPr id="2" name="Picture 1"/>
          <p:cNvPicPr>
            <a:picLocks noChangeAspect="1"/>
          </p:cNvPicPr>
          <p:nvPr/>
        </p:nvPicPr>
        <p:blipFill>
          <a:blip r:embed="rId3"/>
          <a:stretch>
            <a:fillRect/>
          </a:stretch>
        </p:blipFill>
        <p:spPr>
          <a:xfrm>
            <a:off x="990600" y="1828800"/>
            <a:ext cx="2418797" cy="3429000"/>
          </a:xfrm>
          <a:prstGeom prst="rect">
            <a:avLst/>
          </a:prstGeom>
        </p:spPr>
      </p:pic>
      <p:sp>
        <p:nvSpPr>
          <p:cNvPr id="3" name="TextBox 2"/>
          <p:cNvSpPr txBox="1"/>
          <p:nvPr/>
        </p:nvSpPr>
        <p:spPr>
          <a:xfrm>
            <a:off x="3886200" y="2809964"/>
            <a:ext cx="4495800" cy="1631216"/>
          </a:xfrm>
          <a:prstGeom prst="rect">
            <a:avLst/>
          </a:prstGeom>
          <a:noFill/>
        </p:spPr>
        <p:txBody>
          <a:bodyPr wrap="square" rtlCol="0">
            <a:spAutoFit/>
          </a:bodyPr>
          <a:lstStyle/>
          <a:p>
            <a:pPr algn="l"/>
            <a:r>
              <a:rPr lang="en-US" sz="2000" dirty="0" smtClean="0"/>
              <a:t>This designation recognizes that Wilson Reading System Certifications align with the IDA Knowledge and Practice Standards for Teacher of Reading.</a:t>
            </a:r>
            <a:endParaRPr lang="en-US" sz="2000" dirty="0"/>
          </a:p>
        </p:txBody>
      </p:sp>
    </p:spTree>
    <p:extLst>
      <p:ext uri="{BB962C8B-B14F-4D97-AF65-F5344CB8AC3E}">
        <p14:creationId xmlns:p14="http://schemas.microsoft.com/office/powerpoint/2010/main" val="1119743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Council of Administrators of Special Education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2286000"/>
            <a:ext cx="2987040" cy="2697480"/>
          </a:xfrm>
        </p:spPr>
      </p:pic>
      <p:sp>
        <p:nvSpPr>
          <p:cNvPr id="5" name="TextBox 4"/>
          <p:cNvSpPr txBox="1"/>
          <p:nvPr/>
        </p:nvSpPr>
        <p:spPr>
          <a:xfrm>
            <a:off x="4267200" y="2819400"/>
            <a:ext cx="4191000" cy="1569660"/>
          </a:xfrm>
          <a:prstGeom prst="rect">
            <a:avLst/>
          </a:prstGeom>
          <a:noFill/>
        </p:spPr>
        <p:txBody>
          <a:bodyPr wrap="square" rtlCol="0">
            <a:spAutoFit/>
          </a:bodyPr>
          <a:lstStyle/>
          <a:p>
            <a:r>
              <a:rPr lang="en-US" sz="2400" dirty="0" smtClean="0"/>
              <a:t>The Wilson Reading System has been endorsed by the Council of Administrators of Special Education.</a:t>
            </a:r>
            <a:endParaRPr lang="en-US" sz="2400" dirty="0"/>
          </a:p>
        </p:txBody>
      </p:sp>
    </p:spTree>
    <p:extLst>
      <p:ext uri="{BB962C8B-B14F-4D97-AF65-F5344CB8AC3E}">
        <p14:creationId xmlns:p14="http://schemas.microsoft.com/office/powerpoint/2010/main" val="8824876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WRS Certification</a:t>
            </a:r>
            <a:endParaRPr lang="en-US" dirty="0"/>
          </a:p>
        </p:txBody>
      </p:sp>
      <p:sp>
        <p:nvSpPr>
          <p:cNvPr id="5" name="TextBox 4"/>
          <p:cNvSpPr txBox="1"/>
          <p:nvPr/>
        </p:nvSpPr>
        <p:spPr>
          <a:xfrm>
            <a:off x="1518463" y="4197806"/>
            <a:ext cx="7829551" cy="2092881"/>
          </a:xfrm>
          <a:prstGeom prst="rect">
            <a:avLst/>
          </a:prstGeom>
          <a:noFill/>
        </p:spPr>
        <p:txBody>
          <a:bodyPr wrap="square" rtlCol="0">
            <a:spAutoFit/>
          </a:bodyPr>
          <a:lstStyle/>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smtClean="0"/>
          </a:p>
          <a:p>
            <a:pPr algn="l"/>
            <a:r>
              <a:rPr lang="en-US" dirty="0" smtClean="0"/>
              <a:t>WRS Level II Certification</a:t>
            </a:r>
          </a:p>
          <a:p>
            <a:pPr marL="285750" indent="-285750" algn="l">
              <a:buFont typeface="Arial" panose="020B0604020202020204" pitchFamily="34" charset="0"/>
              <a:buChar char="•"/>
            </a:pPr>
            <a:r>
              <a:rPr lang="en-US" dirty="0" smtClean="0"/>
              <a:t>WRS Advanced Strategies for MSL Group Instruction Workshop</a:t>
            </a:r>
          </a:p>
          <a:p>
            <a:pPr marL="285750" indent="-285750" algn="l">
              <a:buFont typeface="Arial" panose="020B0604020202020204" pitchFamily="34" charset="0"/>
              <a:buChar char="•"/>
            </a:pPr>
            <a:r>
              <a:rPr lang="en-US" dirty="0" smtClean="0"/>
              <a:t>WRS Group Mastery Practicum</a:t>
            </a:r>
          </a:p>
          <a:p>
            <a:pPr marL="285750" indent="-285750" algn="l">
              <a:buFont typeface="Arial" panose="020B0604020202020204" pitchFamily="34" charset="0"/>
              <a:buChar char="•"/>
            </a:pPr>
            <a:r>
              <a:rPr lang="en-US" dirty="0" smtClean="0"/>
              <a:t>WRS Advanced Word Study Online Course (Steps 7-12)</a:t>
            </a:r>
          </a:p>
          <a:p>
            <a:pPr marL="285750" indent="-285750" algn="l">
              <a:buFont typeface="Arial" panose="020B0604020202020204" pitchFamily="34" charset="0"/>
              <a:buChar char="•"/>
            </a:pPr>
            <a:r>
              <a:rPr lang="en-US" dirty="0" smtClean="0"/>
              <a:t>WRS Steps 7-12 Practicum</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525" y="1295400"/>
            <a:ext cx="2733675" cy="1822450"/>
          </a:xfrm>
          <a:prstGeom prst="rect">
            <a:avLst/>
          </a:prstGeom>
        </p:spPr>
      </p:pic>
      <p:sp>
        <p:nvSpPr>
          <p:cNvPr id="7" name="TextBox 6"/>
          <p:cNvSpPr txBox="1"/>
          <p:nvPr/>
        </p:nvSpPr>
        <p:spPr>
          <a:xfrm>
            <a:off x="1518463" y="3487340"/>
            <a:ext cx="5872120" cy="1754326"/>
          </a:xfrm>
          <a:prstGeom prst="rect">
            <a:avLst/>
          </a:prstGeom>
          <a:noFill/>
        </p:spPr>
        <p:txBody>
          <a:bodyPr wrap="none" rtlCol="0">
            <a:spAutoFit/>
          </a:bodyPr>
          <a:lstStyle/>
          <a:p>
            <a:pPr algn="l"/>
            <a:r>
              <a:rPr lang="en-US" dirty="0"/>
              <a:t>WRS Level I Certification</a:t>
            </a:r>
          </a:p>
          <a:p>
            <a:pPr marL="285750" indent="-285750" algn="l">
              <a:buFont typeface="Arial" panose="020B0604020202020204" pitchFamily="34" charset="0"/>
              <a:buChar char="•"/>
            </a:pPr>
            <a:r>
              <a:rPr lang="en-US" dirty="0"/>
              <a:t>WRS Introductory Workshop</a:t>
            </a:r>
          </a:p>
          <a:p>
            <a:pPr marL="285750" indent="-285750" algn="l">
              <a:buFont typeface="Arial" panose="020B0604020202020204" pitchFamily="34" charset="0"/>
              <a:buChar char="•"/>
            </a:pPr>
            <a:r>
              <a:rPr lang="en-US" dirty="0"/>
              <a:t>WRS Intensive Instruction Online Course (Steps 1-6)</a:t>
            </a:r>
          </a:p>
          <a:p>
            <a:pPr marL="285750" indent="-285750" algn="l">
              <a:buFont typeface="Arial" panose="020B0604020202020204" pitchFamily="34" charset="0"/>
              <a:buChar char="•"/>
            </a:pPr>
            <a:r>
              <a:rPr lang="en-US" dirty="0"/>
              <a:t>WRS Steps 1-6 Practicum</a:t>
            </a:r>
          </a:p>
          <a:p>
            <a:pPr marL="285750" indent="-285750" algn="l">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756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WRS Introductory Workshop</a:t>
            </a:r>
            <a:endParaRPr lang="en-US" dirty="0"/>
          </a:p>
        </p:txBody>
      </p:sp>
      <p:sp>
        <p:nvSpPr>
          <p:cNvPr id="3" name="Content Placeholder 2"/>
          <p:cNvSpPr>
            <a:spLocks noGrp="1"/>
          </p:cNvSpPr>
          <p:nvPr>
            <p:ph idx="1"/>
          </p:nvPr>
        </p:nvSpPr>
        <p:spPr>
          <a:xfrm>
            <a:off x="385763" y="1393825"/>
            <a:ext cx="8372475" cy="4800600"/>
          </a:xfrm>
        </p:spPr>
        <p:txBody>
          <a:bodyPr/>
          <a:lstStyle/>
          <a:p>
            <a:r>
              <a:rPr lang="en-US" dirty="0" smtClean="0"/>
              <a:t>Three day (15 hour) workshop provides participants with an overview of the Wilson Reading System curriculum. Examines reading research, principles of instruction, dyslexia, appropriate student identification and placement, program implementation, progress monitoring, and multisensory structured language teaching. </a:t>
            </a:r>
          </a:p>
          <a:p>
            <a:r>
              <a:rPr lang="en-US" dirty="0" smtClean="0"/>
              <a:t>Pre-requisite for WRS Level I Certification Training.</a:t>
            </a:r>
            <a:endParaRPr lang="en-US" dirty="0"/>
          </a:p>
        </p:txBody>
      </p:sp>
    </p:spTree>
    <p:extLst>
      <p:ext uri="{BB962C8B-B14F-4D97-AF65-F5344CB8AC3E}">
        <p14:creationId xmlns:p14="http://schemas.microsoft.com/office/powerpoint/2010/main" val="676469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WRS Level I Certification</a:t>
            </a:r>
          </a:p>
        </p:txBody>
      </p:sp>
      <p:sp>
        <p:nvSpPr>
          <p:cNvPr id="88067" name="Content Placeholder 2"/>
          <p:cNvSpPr>
            <a:spLocks noGrp="1"/>
          </p:cNvSpPr>
          <p:nvPr>
            <p:ph idx="1"/>
          </p:nvPr>
        </p:nvSpPr>
        <p:spPr>
          <a:xfrm>
            <a:off x="155576" y="1219200"/>
            <a:ext cx="8457712" cy="5181600"/>
          </a:xfrm>
        </p:spPr>
        <p:txBody>
          <a:bodyPr/>
          <a:lstStyle/>
          <a:p>
            <a:pPr marL="0" indent="0" algn="ctr">
              <a:buNone/>
            </a:pPr>
            <a:r>
              <a:rPr lang="en-US" altLang="en-US" b="1" dirty="0"/>
              <a:t>WRS Level I </a:t>
            </a:r>
            <a:r>
              <a:rPr lang="en-US" altLang="en-US" b="1" dirty="0" smtClean="0"/>
              <a:t>Certification </a:t>
            </a:r>
          </a:p>
          <a:p>
            <a:pPr marL="0" indent="0" algn="ctr">
              <a:buNone/>
            </a:pPr>
            <a:r>
              <a:rPr lang="en-US" altLang="en-US" b="1" dirty="0" smtClean="0"/>
              <a:t>Wilson</a:t>
            </a:r>
            <a:r>
              <a:rPr lang="en-US" baseline="30000" dirty="0" smtClean="0"/>
              <a:t>®</a:t>
            </a:r>
            <a:r>
              <a:rPr lang="en-US" dirty="0" smtClean="0"/>
              <a:t> </a:t>
            </a:r>
            <a:r>
              <a:rPr lang="en-US" altLang="en-US" b="1" dirty="0" smtClean="0"/>
              <a:t>Dyslexia Practitioner (W.D.P.)</a:t>
            </a:r>
            <a:endParaRPr lang="en-US" altLang="en-US" b="1" dirty="0"/>
          </a:p>
          <a:p>
            <a:r>
              <a:rPr lang="en-US" altLang="en-US" sz="2000" dirty="0"/>
              <a:t>Training involves extensive online coursework (90 hours) and a year-long supervised practicum (minimum 60 hours)</a:t>
            </a:r>
          </a:p>
          <a:p>
            <a:r>
              <a:rPr lang="en-US" altLang="en-US" sz="2000" dirty="0"/>
              <a:t>Prepares teachers to work 1:1 with students in WRS Steps 1 </a:t>
            </a:r>
            <a:r>
              <a:rPr lang="en-US" altLang="en-US" sz="2000" dirty="0" smtClean="0"/>
              <a:t>– 6</a:t>
            </a:r>
          </a:p>
          <a:p>
            <a:endParaRPr lang="en-US" altLang="en-US" sz="2000" dirty="0"/>
          </a:p>
        </p:txBody>
      </p:sp>
    </p:spTree>
    <p:extLst>
      <p:ext uri="{BB962C8B-B14F-4D97-AF65-F5344CB8AC3E}">
        <p14:creationId xmlns:p14="http://schemas.microsoft.com/office/powerpoint/2010/main" val="42258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WRS Level II Certification</a:t>
            </a:r>
          </a:p>
        </p:txBody>
      </p:sp>
      <p:sp>
        <p:nvSpPr>
          <p:cNvPr id="88067" name="Content Placeholder 2"/>
          <p:cNvSpPr>
            <a:spLocks noGrp="1"/>
          </p:cNvSpPr>
          <p:nvPr>
            <p:ph idx="1"/>
          </p:nvPr>
        </p:nvSpPr>
        <p:spPr>
          <a:xfrm>
            <a:off x="155576" y="1752600"/>
            <a:ext cx="8457712" cy="3733800"/>
          </a:xfrm>
        </p:spPr>
        <p:txBody>
          <a:bodyPr/>
          <a:lstStyle/>
          <a:p>
            <a:pPr marL="0" indent="0" algn="ctr">
              <a:buNone/>
            </a:pPr>
            <a:r>
              <a:rPr lang="en-US" altLang="en-US" b="1" dirty="0" smtClean="0"/>
              <a:t>WRS </a:t>
            </a:r>
            <a:r>
              <a:rPr lang="en-US" altLang="en-US" b="1" dirty="0"/>
              <a:t>Level II </a:t>
            </a:r>
            <a:r>
              <a:rPr lang="en-US" altLang="en-US" b="1" dirty="0" smtClean="0"/>
              <a:t>Certification </a:t>
            </a:r>
          </a:p>
          <a:p>
            <a:pPr marL="0" indent="0" algn="ctr">
              <a:buNone/>
            </a:pPr>
            <a:r>
              <a:rPr lang="en-US" altLang="en-US" b="1" dirty="0" smtClean="0"/>
              <a:t>Wilson</a:t>
            </a:r>
            <a:r>
              <a:rPr lang="en-US" baseline="30000" dirty="0" smtClean="0"/>
              <a:t>®</a:t>
            </a:r>
            <a:r>
              <a:rPr lang="en-US" altLang="en-US" b="1" dirty="0" smtClean="0"/>
              <a:t> </a:t>
            </a:r>
            <a:r>
              <a:rPr lang="en-US" altLang="en-US" b="1" dirty="0"/>
              <a:t>Dyslexia </a:t>
            </a:r>
            <a:r>
              <a:rPr lang="en-US" altLang="en-US" b="1" dirty="0" smtClean="0"/>
              <a:t>Therapist (W.D.T.)</a:t>
            </a:r>
            <a:endParaRPr lang="en-US" altLang="en-US" b="1" dirty="0"/>
          </a:p>
          <a:p>
            <a:pPr>
              <a:buFont typeface="Arial" panose="020B0604020202020204" pitchFamily="34" charset="0"/>
              <a:buChar char="•"/>
            </a:pPr>
            <a:r>
              <a:rPr lang="en-US" altLang="en-US" sz="2000" dirty="0"/>
              <a:t>Training involves extensive seminar and online coursework (70 hours) and two supervised practicum courses (minimum 125 hours)</a:t>
            </a:r>
          </a:p>
          <a:p>
            <a:pPr>
              <a:buFont typeface="Arial" panose="020B0604020202020204" pitchFamily="34" charset="0"/>
              <a:buChar char="•"/>
            </a:pPr>
            <a:r>
              <a:rPr lang="en-US" altLang="en-US" sz="2000" dirty="0"/>
              <a:t>Prepares teachers to work with small groups of students and in WRS Steps 7-12.</a:t>
            </a:r>
          </a:p>
        </p:txBody>
      </p:sp>
    </p:spTree>
    <p:extLst>
      <p:ext uri="{BB962C8B-B14F-4D97-AF65-F5344CB8AC3E}">
        <p14:creationId xmlns:p14="http://schemas.microsoft.com/office/powerpoint/2010/main" val="8250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Wilson Reading System (WRS) Principles of Instruction</a:t>
            </a:r>
            <a:endParaRPr lang="en-US" dirty="0"/>
          </a:p>
        </p:txBody>
      </p:sp>
      <p:pic>
        <p:nvPicPr>
          <p:cNvPr id="5" name="Picture 4"/>
          <p:cNvPicPr>
            <a:picLocks noChangeAspect="1"/>
          </p:cNvPicPr>
          <p:nvPr/>
        </p:nvPicPr>
        <p:blipFill>
          <a:blip r:embed="rId3"/>
          <a:stretch>
            <a:fillRect/>
          </a:stretch>
        </p:blipFill>
        <p:spPr>
          <a:xfrm>
            <a:off x="1905000" y="2780056"/>
            <a:ext cx="5610225" cy="3526737"/>
          </a:xfrm>
          <a:prstGeom prst="rect">
            <a:avLst/>
          </a:prstGeom>
        </p:spPr>
      </p:pic>
    </p:spTree>
    <p:extLst>
      <p:ext uri="{BB962C8B-B14F-4D97-AF65-F5344CB8AC3E}">
        <p14:creationId xmlns:p14="http://schemas.microsoft.com/office/powerpoint/2010/main" val="4130589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 Dyslexia Practitioners &amp; Therapists</a:t>
            </a:r>
            <a:endParaRPr lang="en-US" dirty="0"/>
          </a:p>
        </p:txBody>
      </p:sp>
      <p:sp>
        <p:nvSpPr>
          <p:cNvPr id="3" name="Content Placeholder 2"/>
          <p:cNvSpPr>
            <a:spLocks noGrp="1"/>
          </p:cNvSpPr>
          <p:nvPr>
            <p:ph idx="1"/>
          </p:nvPr>
        </p:nvSpPr>
        <p:spPr>
          <a:xfrm>
            <a:off x="385763" y="1393825"/>
            <a:ext cx="8372475" cy="4016375"/>
          </a:xfrm>
        </p:spPr>
        <p:txBody>
          <a:bodyPr/>
          <a:lstStyle/>
          <a:p>
            <a:pPr marL="0" indent="0">
              <a:buNone/>
            </a:pPr>
            <a:r>
              <a:rPr lang="en-US" dirty="0" smtClean="0">
                <a:solidFill>
                  <a:schemeClr val="accent4"/>
                </a:solidFill>
              </a:rPr>
              <a:t>Recommending WRS Level I or II Certified teachers is our way of assuring the integrity of the program and that it is being implemented in the way it was designed. </a:t>
            </a:r>
          </a:p>
          <a:p>
            <a:pPr marL="0" indent="0">
              <a:buNone/>
            </a:pPr>
            <a:r>
              <a:rPr lang="en-US" dirty="0" smtClean="0">
                <a:solidFill>
                  <a:schemeClr val="accent4"/>
                </a:solidFill>
              </a:rPr>
              <a:t>Teachers who have only attended the WRS Introductory Workshop are not considered “trained” in the Wilson Reading System. </a:t>
            </a:r>
            <a:endParaRPr lang="en-US" dirty="0">
              <a:solidFill>
                <a:schemeClr val="accent4"/>
              </a:solidFill>
            </a:endParaRPr>
          </a:p>
        </p:txBody>
      </p:sp>
    </p:spTree>
    <p:extLst>
      <p:ext uri="{BB962C8B-B14F-4D97-AF65-F5344CB8AC3E}">
        <p14:creationId xmlns:p14="http://schemas.microsoft.com/office/powerpoint/2010/main" val="37159020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Wilson</a:t>
            </a:r>
            <a:r>
              <a:rPr lang="en-US" baseline="30000" dirty="0" smtClean="0"/>
              <a:t>®</a:t>
            </a:r>
            <a:r>
              <a:rPr lang="en-US" dirty="0" smtClean="0"/>
              <a:t> Dyslexia Practitioner or Therapist</a:t>
            </a:r>
            <a:endParaRPr lang="en-US" dirty="0"/>
          </a:p>
        </p:txBody>
      </p:sp>
      <p:pic>
        <p:nvPicPr>
          <p:cNvPr id="4" name="Content Placeholder 3"/>
          <p:cNvPicPr>
            <a:picLocks noGrp="1" noChangeAspect="1"/>
          </p:cNvPicPr>
          <p:nvPr>
            <p:ph idx="1"/>
          </p:nvPr>
        </p:nvPicPr>
        <p:blipFill>
          <a:blip r:embed="rId3"/>
          <a:stretch>
            <a:fillRect/>
          </a:stretch>
        </p:blipFill>
        <p:spPr>
          <a:xfrm>
            <a:off x="6838550" y="2514600"/>
            <a:ext cx="1714500" cy="1552575"/>
          </a:xfrm>
          <a:prstGeom prst="rect">
            <a:avLst/>
          </a:prstGeom>
        </p:spPr>
      </p:pic>
      <p:sp>
        <p:nvSpPr>
          <p:cNvPr id="5" name="TextBox 4"/>
          <p:cNvSpPr txBox="1"/>
          <p:nvPr/>
        </p:nvSpPr>
        <p:spPr>
          <a:xfrm>
            <a:off x="2057400" y="5105400"/>
            <a:ext cx="4533100" cy="954107"/>
          </a:xfrm>
          <a:prstGeom prst="rect">
            <a:avLst/>
          </a:prstGeom>
          <a:noFill/>
        </p:spPr>
        <p:txBody>
          <a:bodyPr wrap="none" rtlCol="0">
            <a:spAutoFit/>
          </a:bodyPr>
          <a:lstStyle/>
          <a:p>
            <a:r>
              <a:rPr lang="en-US" sz="2800" dirty="0" smtClean="0"/>
              <a:t>Tutor List:  1-800-899-8454</a:t>
            </a:r>
          </a:p>
          <a:p>
            <a:r>
              <a:rPr lang="en-US" sz="2800" dirty="0" smtClean="0"/>
              <a:t>info@wilsonlanguage.com</a:t>
            </a:r>
            <a:endParaRPr lang="en-US" sz="2800" dirty="0"/>
          </a:p>
        </p:txBody>
      </p:sp>
      <p:pic>
        <p:nvPicPr>
          <p:cNvPr id="6" name="Picture 5"/>
          <p:cNvPicPr>
            <a:picLocks noChangeAspect="1"/>
          </p:cNvPicPr>
          <p:nvPr/>
        </p:nvPicPr>
        <p:blipFill rotWithShape="1">
          <a:blip r:embed="rId4"/>
          <a:srcRect r="2178" b="1899"/>
          <a:stretch/>
        </p:blipFill>
        <p:spPr>
          <a:xfrm>
            <a:off x="996244" y="1566147"/>
            <a:ext cx="5709356" cy="3234453"/>
          </a:xfrm>
          <a:prstGeom prst="rect">
            <a:avLst/>
          </a:prstGeom>
        </p:spPr>
      </p:pic>
    </p:spTree>
    <p:extLst>
      <p:ext uri="{BB962C8B-B14F-4D97-AF65-F5344CB8AC3E}">
        <p14:creationId xmlns:p14="http://schemas.microsoft.com/office/powerpoint/2010/main" val="244075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Authentic WRS Instruction</a:t>
            </a:r>
            <a:endParaRPr lang="en-US" dirty="0"/>
          </a:p>
        </p:txBody>
      </p:sp>
      <p:sp>
        <p:nvSpPr>
          <p:cNvPr id="3" name="Content Placeholder 2"/>
          <p:cNvSpPr>
            <a:spLocks noGrp="1"/>
          </p:cNvSpPr>
          <p:nvPr>
            <p:ph idx="1"/>
          </p:nvPr>
        </p:nvSpPr>
        <p:spPr>
          <a:xfrm>
            <a:off x="385763" y="1245161"/>
            <a:ext cx="8372475" cy="2644775"/>
          </a:xfrm>
        </p:spPr>
        <p:txBody>
          <a:bodyPr/>
          <a:lstStyle/>
          <a:p>
            <a:r>
              <a:rPr lang="en-US" sz="2000" dirty="0" smtClean="0"/>
              <a:t>Delivered by qualified instructor, WRS certification strongly recommended </a:t>
            </a:r>
          </a:p>
          <a:p>
            <a:r>
              <a:rPr lang="en-US" sz="2000" dirty="0" smtClean="0"/>
              <a:t>Lessons scheduled appropriately, number of minutes and days per week</a:t>
            </a:r>
          </a:p>
          <a:p>
            <a:r>
              <a:rPr lang="en-US" sz="2000" dirty="0" smtClean="0"/>
              <a:t>1:1 setting or small group (homogenous)</a:t>
            </a:r>
          </a:p>
          <a:p>
            <a:r>
              <a:rPr lang="en-US" sz="2000" dirty="0" smtClean="0"/>
              <a:t>WRS instructional elements evident: student notebook, student composition book, wordlist charting, pre/</a:t>
            </a:r>
            <a:r>
              <a:rPr lang="en-US" sz="2000" dirty="0" err="1" smtClean="0"/>
              <a:t>posttesting</a:t>
            </a:r>
            <a:r>
              <a:rPr lang="en-US" sz="2000" dirty="0" smtClean="0"/>
              <a:t>  with WADE, etc. </a:t>
            </a:r>
            <a:endParaRPr lang="en-US" sz="2000" dirty="0"/>
          </a:p>
        </p:txBody>
      </p:sp>
      <p:graphicFrame>
        <p:nvGraphicFramePr>
          <p:cNvPr id="4" name="Object 18"/>
          <p:cNvGraphicFramePr>
            <a:graphicFrameLocks noChangeAspect="1"/>
          </p:cNvGraphicFramePr>
          <p:nvPr>
            <p:extLst/>
          </p:nvPr>
        </p:nvGraphicFramePr>
        <p:xfrm>
          <a:off x="5706413" y="4169725"/>
          <a:ext cx="1790349" cy="2289778"/>
        </p:xfrm>
        <a:graphic>
          <a:graphicData uri="http://schemas.openxmlformats.org/presentationml/2006/ole">
            <mc:AlternateContent xmlns:mc="http://schemas.openxmlformats.org/markup-compatibility/2006">
              <mc:Choice xmlns:v="urn:schemas-microsoft-com:vml" Requires="v">
                <p:oleObj spid="_x0000_s1390624" name="Image" r:id="rId4" imgW="7784127" imgH="9955556" progId="Photoshop.Image.8">
                  <p:embed/>
                </p:oleObj>
              </mc:Choice>
              <mc:Fallback>
                <p:oleObj name="Image" r:id="rId4" imgW="7784127" imgH="9955556"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413" y="4169725"/>
                        <a:ext cx="1790349" cy="2289778"/>
                      </a:xfrm>
                      <a:prstGeom prst="rect">
                        <a:avLst/>
                      </a:prstGeom>
                      <a:noFill/>
                      <a:ln w="9525">
                        <a:solidFill>
                          <a:schemeClr val="tx2"/>
                        </a:solidFill>
                        <a:miter lim="800000"/>
                        <a:headEnd/>
                        <a:tailEnd/>
                      </a:ln>
                      <a:effectLst/>
                      <a:extLst/>
                    </p:spPr>
                  </p:pic>
                </p:oleObj>
              </mc:Fallback>
            </mc:AlternateContent>
          </a:graphicData>
        </a:graphic>
      </p:graphicFrame>
      <p:pic>
        <p:nvPicPr>
          <p:cNvPr id="5" name="Picture 2" descr="WRS_Reader_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4086404"/>
            <a:ext cx="1784750" cy="22560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10"/>
          <p:cNvSpPr>
            <a:spLocks noChangeArrowheads="1"/>
          </p:cNvSpPr>
          <p:nvPr/>
        </p:nvSpPr>
        <p:spPr bwMode="auto">
          <a:xfrm>
            <a:off x="3412874" y="4869136"/>
            <a:ext cx="500062" cy="690563"/>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dirty="0">
                <a:solidFill>
                  <a:schemeClr val="tx2"/>
                </a:solidFill>
                <a:latin typeface="Times New Roman" panose="02020603050405020304" pitchFamily="18" charset="0"/>
              </a:rPr>
              <a:t>m</a:t>
            </a:r>
          </a:p>
        </p:txBody>
      </p:sp>
      <p:sp>
        <p:nvSpPr>
          <p:cNvPr id="8" name="AutoShape 14"/>
          <p:cNvSpPr>
            <a:spLocks noChangeArrowheads="1"/>
          </p:cNvSpPr>
          <p:nvPr/>
        </p:nvSpPr>
        <p:spPr bwMode="auto">
          <a:xfrm>
            <a:off x="3988679" y="4869137"/>
            <a:ext cx="500062" cy="690562"/>
          </a:xfrm>
          <a:prstGeom prst="roundRect">
            <a:avLst>
              <a:gd name="adj" fmla="val 16667"/>
            </a:avLst>
          </a:prstGeom>
          <a:solidFill>
            <a:srgbClr val="FF99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a:solidFill>
                  <a:schemeClr val="tx2"/>
                </a:solidFill>
                <a:latin typeface="Times New Roman" panose="02020603050405020304" pitchFamily="18" charset="0"/>
              </a:rPr>
              <a:t>a</a:t>
            </a:r>
            <a:endParaRPr lang="en-US"/>
          </a:p>
        </p:txBody>
      </p:sp>
      <p:sp>
        <p:nvSpPr>
          <p:cNvPr id="9" name="AutoShape 16"/>
          <p:cNvSpPr>
            <a:spLocks noChangeArrowheads="1"/>
          </p:cNvSpPr>
          <p:nvPr/>
        </p:nvSpPr>
        <p:spPr bwMode="auto">
          <a:xfrm>
            <a:off x="4572000" y="4869711"/>
            <a:ext cx="500063" cy="691498"/>
          </a:xfrm>
          <a:prstGeom prst="roundRect">
            <a:avLst>
              <a:gd name="adj" fmla="val 16667"/>
            </a:avLst>
          </a:prstGeom>
          <a:solidFill>
            <a:srgbClr val="FFFF99"/>
          </a:solidFill>
          <a:ln w="12700">
            <a:solidFill>
              <a:schemeClr val="tx2"/>
            </a:solidFill>
            <a:round/>
            <a:headEnd type="none" w="sm" len="sm"/>
            <a:tailEnd type="none" w="sm" len="sm"/>
          </a:ln>
        </p:spPr>
        <p:txBody>
          <a:bodyPr wrap="none" bIns="13716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dirty="0">
                <a:solidFill>
                  <a:schemeClr val="tx2"/>
                </a:solidFill>
                <a:latin typeface="Times New Roman" panose="02020603050405020304" pitchFamily="18" charset="0"/>
              </a:rPr>
              <a:t>p</a:t>
            </a:r>
            <a:endParaRPr lang="en-US" dirty="0"/>
          </a:p>
        </p:txBody>
      </p:sp>
    </p:spTree>
    <p:extLst>
      <p:ext uri="{BB962C8B-B14F-4D97-AF65-F5344CB8AC3E}">
        <p14:creationId xmlns:p14="http://schemas.microsoft.com/office/powerpoint/2010/main" val="13212337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Questions to Ask</a:t>
            </a:r>
          </a:p>
        </p:txBody>
      </p:sp>
      <p:sp>
        <p:nvSpPr>
          <p:cNvPr id="88067" name="Content Placeholder 2"/>
          <p:cNvSpPr>
            <a:spLocks noGrp="1"/>
          </p:cNvSpPr>
          <p:nvPr>
            <p:ph idx="1"/>
          </p:nvPr>
        </p:nvSpPr>
        <p:spPr>
          <a:xfrm>
            <a:off x="155576" y="1672281"/>
            <a:ext cx="8457712" cy="5181600"/>
          </a:xfrm>
        </p:spPr>
        <p:txBody>
          <a:bodyPr/>
          <a:lstStyle/>
          <a:p>
            <a:r>
              <a:rPr lang="en-US" altLang="en-US" sz="2000" dirty="0" smtClean="0"/>
              <a:t>Did my child’s Wilson teacher complete the Wilson Level I Certification Training?  Wilson Level II Certification Training?</a:t>
            </a:r>
          </a:p>
          <a:p>
            <a:r>
              <a:rPr lang="en-US" altLang="en-US" sz="2000" dirty="0" smtClean="0"/>
              <a:t>How many times per week will my child be receiving Wilson instruction? How many minutes are scheduled for each session? </a:t>
            </a:r>
          </a:p>
          <a:p>
            <a:r>
              <a:rPr lang="en-US" altLang="en-US" sz="2000" dirty="0" smtClean="0"/>
              <a:t>Will my child be receiving 1:1 instruction or small group (up to 6 students)?</a:t>
            </a:r>
          </a:p>
          <a:p>
            <a:r>
              <a:rPr lang="en-US" altLang="en-US" sz="2000" dirty="0" smtClean="0"/>
              <a:t>Would it be it be possible to see my child’s Wilson Student Notebook, Wilson Composition Book, and Wordlist Chart, as well as the WADE (Wilson Assessment of Decoding and Encoding) pre and </a:t>
            </a:r>
            <a:r>
              <a:rPr lang="en-US" altLang="en-US" sz="2000" dirty="0" err="1" smtClean="0"/>
              <a:t>posttesting</a:t>
            </a:r>
            <a:r>
              <a:rPr lang="en-US" altLang="en-US" sz="2000" dirty="0" smtClean="0"/>
              <a:t>?</a:t>
            </a:r>
          </a:p>
          <a:p>
            <a:r>
              <a:rPr lang="en-US" altLang="en-US" sz="2000" dirty="0" smtClean="0"/>
              <a:t>How will you measure my child’s progress?</a:t>
            </a:r>
          </a:p>
          <a:p>
            <a:endParaRPr lang="en-US" altLang="en-US" sz="2000" dirty="0" smtClean="0"/>
          </a:p>
          <a:p>
            <a:endParaRPr lang="en-US" altLang="en-US" sz="2000" dirty="0" smtClean="0"/>
          </a:p>
        </p:txBody>
      </p:sp>
    </p:spTree>
    <p:extLst>
      <p:ext uri="{BB962C8B-B14F-4D97-AF65-F5344CB8AC3E}">
        <p14:creationId xmlns:p14="http://schemas.microsoft.com/office/powerpoint/2010/main" val="32225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www.wilsonlanguage.com</a:t>
            </a:r>
            <a:endParaRPr lang="en-US" dirty="0"/>
          </a:p>
        </p:txBody>
      </p:sp>
      <p:pic>
        <p:nvPicPr>
          <p:cNvPr id="3" name="Picture 2"/>
          <p:cNvPicPr>
            <a:picLocks noChangeAspect="1"/>
          </p:cNvPicPr>
          <p:nvPr/>
        </p:nvPicPr>
        <p:blipFill>
          <a:blip r:embed="rId3"/>
          <a:stretch>
            <a:fillRect/>
          </a:stretch>
        </p:blipFill>
        <p:spPr>
          <a:xfrm>
            <a:off x="576262" y="1371600"/>
            <a:ext cx="7991475" cy="4989799"/>
          </a:xfrm>
          <a:prstGeom prst="rect">
            <a:avLst/>
          </a:prstGeom>
        </p:spPr>
      </p:pic>
    </p:spTree>
    <p:extLst>
      <p:ext uri="{BB962C8B-B14F-4D97-AF65-F5344CB8AC3E}">
        <p14:creationId xmlns:p14="http://schemas.microsoft.com/office/powerpoint/2010/main" val="35187540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Questions</a:t>
            </a:r>
            <a:endParaRPr lang="en-US" dirty="0"/>
          </a:p>
        </p:txBody>
      </p:sp>
      <p:sp>
        <p:nvSpPr>
          <p:cNvPr id="3" name="Content Placeholder 2"/>
          <p:cNvSpPr>
            <a:spLocks noGrp="1"/>
          </p:cNvSpPr>
          <p:nvPr>
            <p:ph idx="1"/>
          </p:nvPr>
        </p:nvSpPr>
        <p:spPr>
          <a:xfrm>
            <a:off x="304800" y="1676400"/>
            <a:ext cx="5557837" cy="3911600"/>
          </a:xfrm>
        </p:spPr>
        <p:txBody>
          <a:bodyPr/>
          <a:lstStyle/>
          <a:p>
            <a:pPr marL="0" indent="0" algn="ctr">
              <a:buNone/>
            </a:pPr>
            <a:r>
              <a:rPr lang="en-US" dirty="0" smtClean="0"/>
              <a:t>Wilson Customer Support</a:t>
            </a:r>
          </a:p>
          <a:p>
            <a:pPr marL="0" indent="0" algn="ctr">
              <a:buNone/>
            </a:pPr>
            <a:r>
              <a:rPr lang="en-US" dirty="0" smtClean="0"/>
              <a:t>1-800-899-8454</a:t>
            </a:r>
          </a:p>
          <a:p>
            <a:pPr marL="0" indent="0" algn="ctr">
              <a:buNone/>
            </a:pPr>
            <a:r>
              <a:rPr lang="en-US" dirty="0" smtClean="0"/>
              <a:t>info@wilsonlanguage.com</a:t>
            </a:r>
          </a:p>
          <a:p>
            <a:pPr marL="0" indent="0" algn="ctr">
              <a:buNone/>
            </a:pPr>
            <a:r>
              <a:rPr lang="en-US" dirty="0" smtClean="0"/>
              <a:t>Monday - Friday</a:t>
            </a:r>
            <a:endParaRPr lang="en-US" dirty="0"/>
          </a:p>
        </p:txBody>
      </p:sp>
      <p:pic>
        <p:nvPicPr>
          <p:cNvPr id="4" name="Picture 3"/>
          <p:cNvPicPr>
            <a:picLocks noChangeAspect="1"/>
          </p:cNvPicPr>
          <p:nvPr/>
        </p:nvPicPr>
        <p:blipFill>
          <a:blip r:embed="rId3"/>
          <a:stretch>
            <a:fillRect/>
          </a:stretch>
        </p:blipFill>
        <p:spPr>
          <a:xfrm>
            <a:off x="5486400" y="2514600"/>
            <a:ext cx="2881312" cy="2551094"/>
          </a:xfrm>
          <a:prstGeom prst="rect">
            <a:avLst/>
          </a:prstGeom>
        </p:spPr>
      </p:pic>
    </p:spTree>
    <p:extLst>
      <p:ext uri="{BB962C8B-B14F-4D97-AF65-F5344CB8AC3E}">
        <p14:creationId xmlns:p14="http://schemas.microsoft.com/office/powerpoint/2010/main" val="38547281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Text Box 2"/>
          <p:cNvSpPr txBox="1">
            <a:spLocks noChangeArrowheads="1"/>
          </p:cNvSpPr>
          <p:nvPr/>
        </p:nvSpPr>
        <p:spPr bwMode="auto">
          <a:xfrm>
            <a:off x="885825" y="646113"/>
            <a:ext cx="7372350" cy="366712"/>
          </a:xfrm>
          <a:prstGeom prst="rect">
            <a:avLst/>
          </a:prstGeom>
          <a:noFill/>
          <a:ln w="12700">
            <a:noFill/>
            <a:miter lim="800000"/>
            <a:headEnd type="none" w="sm" len="sm"/>
            <a:tailEnd type="none" w="sm" len="sm"/>
          </a:ln>
          <a:effectLst/>
        </p:spPr>
        <p:txBody>
          <a:bodyPr>
            <a:spAutoFit/>
          </a:bodyPr>
          <a:lstStyle/>
          <a:p>
            <a:r>
              <a:rPr lang="en-US">
                <a:solidFill>
                  <a:srgbClr val="FFFFFF"/>
                </a:solidFill>
              </a:rPr>
              <a:t>W I L S O N   L A N G U A G E   T R A I N I N G</a:t>
            </a:r>
          </a:p>
        </p:txBody>
      </p:sp>
      <p:sp>
        <p:nvSpPr>
          <p:cNvPr id="1377283" name="Text Box 3"/>
          <p:cNvSpPr txBox="1">
            <a:spLocks noChangeArrowheads="1"/>
          </p:cNvSpPr>
          <p:nvPr/>
        </p:nvSpPr>
        <p:spPr bwMode="auto">
          <a:xfrm>
            <a:off x="904875" y="1068388"/>
            <a:ext cx="7334250" cy="823912"/>
          </a:xfrm>
          <a:prstGeom prst="rect">
            <a:avLst/>
          </a:prstGeom>
          <a:noFill/>
          <a:ln w="12700">
            <a:noFill/>
            <a:miter lim="800000"/>
            <a:headEnd type="none" w="sm" len="sm"/>
            <a:tailEnd type="none" w="sm" len="sm"/>
          </a:ln>
          <a:effectLst/>
        </p:spPr>
        <p:txBody>
          <a:bodyPr>
            <a:spAutoFit/>
          </a:bodyPr>
          <a:lstStyle/>
          <a:p>
            <a:r>
              <a:rPr lang="en-US" sz="4800" b="1">
                <a:solidFill>
                  <a:srgbClr val="FFFFFF"/>
                </a:solidFill>
                <a:latin typeface="Arial Narrow" pitchFamily="34" charset="0"/>
              </a:rPr>
              <a:t>Achieving Literacy for Life</a:t>
            </a:r>
          </a:p>
        </p:txBody>
      </p:sp>
      <p:pic>
        <p:nvPicPr>
          <p:cNvPr id="1377284" name="Picture 4" descr="Wilson_Logo_800x800"/>
          <p:cNvPicPr>
            <a:picLocks noChangeAspect="1" noChangeArrowheads="1"/>
          </p:cNvPicPr>
          <p:nvPr/>
        </p:nvPicPr>
        <p:blipFill>
          <a:blip r:embed="rId4" cstate="print"/>
          <a:srcRect/>
          <a:stretch>
            <a:fillRect/>
          </a:stretch>
        </p:blipFill>
        <p:spPr bwMode="auto">
          <a:xfrm>
            <a:off x="6934200" y="5069433"/>
            <a:ext cx="1142206" cy="1142207"/>
          </a:xfrm>
          <a:prstGeom prst="rect">
            <a:avLst/>
          </a:prstGeom>
          <a:noFill/>
        </p:spPr>
      </p:pic>
      <p:grpSp>
        <p:nvGrpSpPr>
          <p:cNvPr id="1377285" name="Group 5"/>
          <p:cNvGrpSpPr>
            <a:grpSpLocks/>
          </p:cNvGrpSpPr>
          <p:nvPr/>
        </p:nvGrpSpPr>
        <p:grpSpPr bwMode="auto">
          <a:xfrm>
            <a:off x="0" y="2384425"/>
            <a:ext cx="9144000" cy="1230313"/>
            <a:chOff x="0" y="673"/>
            <a:chExt cx="5760" cy="775"/>
          </a:xfrm>
        </p:grpSpPr>
        <p:sp>
          <p:nvSpPr>
            <p:cNvPr id="1377286" name="Rectangle 6"/>
            <p:cNvSpPr>
              <a:spLocks noChangeArrowheads="1"/>
            </p:cNvSpPr>
            <p:nvPr/>
          </p:nvSpPr>
          <p:spPr bwMode="auto">
            <a:xfrm>
              <a:off x="0" y="673"/>
              <a:ext cx="5760" cy="383"/>
            </a:xfrm>
            <a:prstGeom prst="rect">
              <a:avLst/>
            </a:prstGeom>
            <a:solidFill>
              <a:schemeClr val="bg1"/>
            </a:solidFill>
            <a:ln w="76200" algn="ctr">
              <a:noFill/>
              <a:miter lim="800000"/>
              <a:headEnd/>
              <a:tailEnd/>
            </a:ln>
            <a:effectLst/>
          </p:spPr>
          <p:txBody>
            <a:bodyPr wrap="none" anchor="ctr"/>
            <a:lstStyle/>
            <a:p>
              <a:endParaRPr lang="en-US">
                <a:solidFill>
                  <a:srgbClr val="1D528D"/>
                </a:solidFill>
              </a:endParaRPr>
            </a:p>
          </p:txBody>
        </p:sp>
        <p:grpSp>
          <p:nvGrpSpPr>
            <p:cNvPr id="1377287" name="Group 7"/>
            <p:cNvGrpSpPr>
              <a:grpSpLocks/>
            </p:cNvGrpSpPr>
            <p:nvPr/>
          </p:nvGrpSpPr>
          <p:grpSpPr bwMode="auto">
            <a:xfrm>
              <a:off x="49" y="678"/>
              <a:ext cx="5662" cy="770"/>
              <a:chOff x="49" y="678"/>
              <a:chExt cx="5662" cy="770"/>
            </a:xfrm>
          </p:grpSpPr>
          <p:sp>
            <p:nvSpPr>
              <p:cNvPr id="1377288" name="Rectangle 8"/>
              <p:cNvSpPr>
                <a:spLocks noChangeArrowheads="1"/>
              </p:cNvSpPr>
              <p:nvPr/>
            </p:nvSpPr>
            <p:spPr bwMode="gray">
              <a:xfrm>
                <a:off x="49" y="1351"/>
                <a:ext cx="5662" cy="97"/>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endParaRPr lang="en-US">
                  <a:solidFill>
                    <a:srgbClr val="1D528D"/>
                  </a:solidFill>
                </a:endParaRPr>
              </a:p>
            </p:txBody>
          </p:sp>
          <p:graphicFrame>
            <p:nvGraphicFramePr>
              <p:cNvPr id="1377289" name="Object 9"/>
              <p:cNvGraphicFramePr>
                <a:graphicFrameLocks noChangeAspect="1"/>
              </p:cNvGraphicFramePr>
              <p:nvPr/>
            </p:nvGraphicFramePr>
            <p:xfrm>
              <a:off x="54" y="678"/>
              <a:ext cx="5652" cy="627"/>
            </p:xfrm>
            <a:graphic>
              <a:graphicData uri="http://schemas.openxmlformats.org/presentationml/2006/ole">
                <mc:AlternateContent xmlns:mc="http://schemas.openxmlformats.org/markup-compatibility/2006">
                  <mc:Choice xmlns:v="urn:schemas-microsoft-com:vml" Requires="v">
                    <p:oleObj spid="_x0000_s1385607" name="Image" r:id="rId5" imgW="27441270" imgH="3047619" progId="">
                      <p:embed/>
                    </p:oleObj>
                  </mc:Choice>
                  <mc:Fallback>
                    <p:oleObj name="Image" r:id="rId5" imgW="27441270" imgH="304761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 y="678"/>
                            <a:ext cx="5652" cy="62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 name="TextBox 1"/>
          <p:cNvSpPr txBox="1"/>
          <p:nvPr/>
        </p:nvSpPr>
        <p:spPr>
          <a:xfrm>
            <a:off x="1067594" y="3985165"/>
            <a:ext cx="7008812" cy="1938992"/>
          </a:xfrm>
          <a:prstGeom prst="rect">
            <a:avLst/>
          </a:prstGeom>
          <a:noFill/>
        </p:spPr>
        <p:txBody>
          <a:bodyPr wrap="square" rtlCol="0">
            <a:spAutoFit/>
          </a:bodyPr>
          <a:lstStyle/>
          <a:p>
            <a:pPr eaLnBrk="1" hangingPunct="1"/>
            <a:r>
              <a:rPr lang="en-US" sz="2400" dirty="0" smtClean="0">
                <a:latin typeface="+mn-lt"/>
              </a:rPr>
              <a:t>Never </a:t>
            </a:r>
            <a:r>
              <a:rPr lang="en-US" sz="2400" dirty="0">
                <a:latin typeface="+mn-lt"/>
              </a:rPr>
              <a:t>doubt that a small group of committed citizens can change the world. Indeed, it's the only thing that ever has</a:t>
            </a:r>
            <a:r>
              <a:rPr lang="en-US" sz="2400" dirty="0" smtClean="0">
                <a:latin typeface="+mn-lt"/>
              </a:rPr>
              <a:t>. </a:t>
            </a:r>
          </a:p>
          <a:p>
            <a:pPr eaLnBrk="1" hangingPunct="1"/>
            <a:endParaRPr lang="en-US" sz="2400" dirty="0">
              <a:solidFill>
                <a:schemeClr val="bg1">
                  <a:lumMod val="65000"/>
                </a:schemeClr>
              </a:solidFill>
              <a:latin typeface="+mn-lt"/>
            </a:endParaRPr>
          </a:p>
          <a:p>
            <a:pPr eaLnBrk="1" hangingPunct="1"/>
            <a:r>
              <a:rPr lang="en-US" sz="2400" dirty="0" smtClean="0">
                <a:solidFill>
                  <a:schemeClr val="bg1">
                    <a:lumMod val="65000"/>
                  </a:schemeClr>
                </a:solidFill>
                <a:latin typeface="+mn-lt"/>
              </a:rPr>
              <a:t>~</a:t>
            </a:r>
            <a:r>
              <a:rPr lang="en-US" sz="2400" dirty="0">
                <a:solidFill>
                  <a:schemeClr val="bg1">
                    <a:lumMod val="65000"/>
                  </a:schemeClr>
                </a:solidFill>
                <a:latin typeface="+mn-lt"/>
              </a:rPr>
              <a:t>Margaret Mead</a:t>
            </a:r>
          </a:p>
        </p:txBody>
      </p:sp>
    </p:spTree>
    <p:extLst>
      <p:ext uri="{BB962C8B-B14F-4D97-AF65-F5344CB8AC3E}">
        <p14:creationId xmlns:p14="http://schemas.microsoft.com/office/powerpoint/2010/main" val="15889403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ea typeface="ＭＳ Ｐゴシック" pitchFamily="34" charset="-128"/>
              </a:rPr>
              <a:t>WRS Principles of Instruction</a:t>
            </a:r>
          </a:p>
        </p:txBody>
      </p:sp>
      <p:sp>
        <p:nvSpPr>
          <p:cNvPr id="3076" name="Rectangle 3"/>
          <p:cNvSpPr>
            <a:spLocks noGrp="1" noChangeArrowheads="1"/>
          </p:cNvSpPr>
          <p:nvPr>
            <p:ph idx="1"/>
          </p:nvPr>
        </p:nvSpPr>
        <p:spPr>
          <a:xfrm>
            <a:off x="373063" y="1143000"/>
            <a:ext cx="4948237" cy="5235575"/>
          </a:xfrm>
        </p:spPr>
        <p:txBody>
          <a:bodyPr/>
          <a:lstStyle/>
          <a:p>
            <a:r>
              <a:rPr lang="en-US" sz="2000" dirty="0" smtClean="0">
                <a:ea typeface="ＭＳ Ｐゴシック" pitchFamily="34" charset="-128"/>
              </a:rPr>
              <a:t>Systematic: Sequential and cumulative word study</a:t>
            </a:r>
          </a:p>
          <a:p>
            <a:r>
              <a:rPr lang="en-US" sz="2000" dirty="0">
                <a:ea typeface="ＭＳ Ｐゴシック" pitchFamily="34" charset="-128"/>
              </a:rPr>
              <a:t>Mastery-based progression: Multiple opportunities to practice, </a:t>
            </a:r>
            <a:r>
              <a:rPr lang="en-US" sz="2000" dirty="0" smtClean="0">
                <a:ea typeface="ＭＳ Ｐゴシック" pitchFamily="34" charset="-128"/>
              </a:rPr>
              <a:t>feedback</a:t>
            </a:r>
          </a:p>
          <a:p>
            <a:r>
              <a:rPr lang="en-US" sz="2000" dirty="0" smtClean="0">
                <a:ea typeface="ＭＳ Ｐゴシック" pitchFamily="34" charset="-128"/>
              </a:rPr>
              <a:t>Diagnostic Instruction</a:t>
            </a:r>
          </a:p>
          <a:p>
            <a:r>
              <a:rPr lang="en-US" sz="2000" dirty="0">
                <a:ea typeface="ＭＳ Ｐゴシック" pitchFamily="34" charset="-128"/>
              </a:rPr>
              <a:t>Explicit: Learning through modeling and </a:t>
            </a:r>
            <a:r>
              <a:rPr lang="en-US" sz="2000" dirty="0" smtClean="0">
                <a:ea typeface="ＭＳ Ｐゴシック" pitchFamily="34" charset="-128"/>
              </a:rPr>
              <a:t>doing</a:t>
            </a:r>
          </a:p>
          <a:p>
            <a:r>
              <a:rPr lang="en-US" sz="2000" dirty="0">
                <a:ea typeface="ＭＳ Ｐゴシック" pitchFamily="34" charset="-128"/>
              </a:rPr>
              <a:t>Multisensory / active </a:t>
            </a:r>
            <a:r>
              <a:rPr lang="en-US" sz="2000" dirty="0" smtClean="0">
                <a:ea typeface="ＭＳ Ｐゴシック" pitchFamily="34" charset="-128"/>
              </a:rPr>
              <a:t>learning</a:t>
            </a:r>
          </a:p>
          <a:p>
            <a:r>
              <a:rPr lang="en-US" sz="2000" dirty="0" smtClean="0">
                <a:ea typeface="ＭＳ Ｐゴシック" pitchFamily="34" charset="-128"/>
              </a:rPr>
              <a:t>Metacognitive</a:t>
            </a:r>
          </a:p>
          <a:p>
            <a:r>
              <a:rPr lang="en-US" sz="2000" dirty="0" smtClean="0">
                <a:ea typeface="ＭＳ Ｐゴシック" pitchFamily="34" charset="-128"/>
              </a:rPr>
              <a:t>Decoding </a:t>
            </a:r>
            <a:r>
              <a:rPr lang="en-US" sz="2000" dirty="0">
                <a:ea typeface="ＭＳ Ｐゴシック" pitchFamily="34" charset="-128"/>
              </a:rPr>
              <a:t>&amp;</a:t>
            </a:r>
            <a:r>
              <a:rPr lang="en-US" sz="2000" dirty="0" smtClean="0">
                <a:ea typeface="ＭＳ Ｐゴシック" pitchFamily="34" charset="-128"/>
              </a:rPr>
              <a:t> Spelling </a:t>
            </a:r>
          </a:p>
          <a:p>
            <a:r>
              <a:rPr lang="en-US" sz="2000" dirty="0" smtClean="0">
                <a:ea typeface="ＭＳ Ｐゴシック" pitchFamily="34" charset="-128"/>
              </a:rPr>
              <a:t>Vocabulary, Fluency, &amp; Comprehension</a:t>
            </a:r>
          </a:p>
        </p:txBody>
      </p:sp>
      <p:graphicFrame>
        <p:nvGraphicFramePr>
          <p:cNvPr id="3074" name="Object 2"/>
          <p:cNvGraphicFramePr>
            <a:graphicFrameLocks noChangeAspect="1"/>
          </p:cNvGraphicFramePr>
          <p:nvPr>
            <p:extLst>
              <p:ext uri="{D42A27DB-BD31-4B8C-83A1-F6EECF244321}">
                <p14:modId xmlns:p14="http://schemas.microsoft.com/office/powerpoint/2010/main" val="2299793268"/>
              </p:ext>
            </p:extLst>
          </p:nvPr>
        </p:nvGraphicFramePr>
        <p:xfrm>
          <a:off x="5562600" y="1905000"/>
          <a:ext cx="3189288" cy="4133850"/>
        </p:xfrm>
        <a:graphic>
          <a:graphicData uri="http://schemas.openxmlformats.org/presentationml/2006/ole">
            <mc:AlternateContent xmlns:mc="http://schemas.openxmlformats.org/markup-compatibility/2006">
              <mc:Choice xmlns:v="urn:schemas-microsoft-com:vml" Requires="v">
                <p:oleObj spid="_x0000_s1379465" name="Image" r:id="rId4" imgW="3796825" imgH="5714286" progId="">
                  <p:embed/>
                </p:oleObj>
              </mc:Choice>
              <mc:Fallback>
                <p:oleObj name="Image" r:id="rId4" imgW="3796825" imgH="57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761" t="6824" b="8577"/>
                      <a:stretch>
                        <a:fillRect/>
                      </a:stretch>
                    </p:blipFill>
                    <p:spPr bwMode="auto">
                      <a:xfrm>
                        <a:off x="5562600" y="1905000"/>
                        <a:ext cx="3189288"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77804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title" idx="4294967295"/>
          </p:nvPr>
        </p:nvSpPr>
        <p:spPr>
          <a:xfrm>
            <a:off x="0" y="317500"/>
            <a:ext cx="8988425" cy="654050"/>
          </a:xfrm>
        </p:spPr>
        <p:txBody>
          <a:bodyPr/>
          <a:lstStyle/>
          <a:p>
            <a:r>
              <a:rPr lang="en-US" altLang="en-US" dirty="0" smtClean="0"/>
              <a:t>The </a:t>
            </a:r>
            <a:r>
              <a:rPr lang="en-US" altLang="en-US" dirty="0"/>
              <a:t>Wilson Reading </a:t>
            </a:r>
            <a:r>
              <a:rPr lang="en-US" altLang="en-US" dirty="0" smtClean="0"/>
              <a:t>System</a:t>
            </a:r>
          </a:p>
        </p:txBody>
      </p:sp>
      <p:sp>
        <p:nvSpPr>
          <p:cNvPr id="83971" name="Text Box 17"/>
          <p:cNvSpPr txBox="1">
            <a:spLocks noChangeArrowheads="1"/>
          </p:cNvSpPr>
          <p:nvPr/>
        </p:nvSpPr>
        <p:spPr bwMode="auto">
          <a:xfrm>
            <a:off x="2665411" y="14684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smtClean="0">
                <a:solidFill>
                  <a:srgbClr val="1D528D">
                    <a:lumMod val="75000"/>
                  </a:srgbClr>
                </a:solidFill>
              </a:rPr>
              <a:t>12-Steps</a:t>
            </a:r>
            <a:endParaRPr lang="en-US" altLang="en-US" sz="2400" b="1" dirty="0">
              <a:solidFill>
                <a:srgbClr val="1D528D">
                  <a:lumMod val="75000"/>
                </a:srgbClr>
              </a:solidFill>
            </a:endParaRPr>
          </a:p>
        </p:txBody>
      </p:sp>
      <p:pic>
        <p:nvPicPr>
          <p:cNvPr id="83973" name="Picture 33" descr="WRS_Standard_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4" y="2290763"/>
            <a:ext cx="46132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12930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3f0cf3c94e3f1edf7fd99c4ed8b7f8613802a"/>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6f69e175-c382-4ecd-a597-01cbbc7d53e5"/>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58d0637e-b6b7-454e-a1d1-3cfffb67b2a5"/>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37a0483f-b53f-47c8-a150-ab21b414a059"/>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07b03385-aba4-47c7-95f1-9f0b084243b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cb25a37e-4c22-4b5c-8d8e-71771b01e7ca"/>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0f2218cf-77f7-43c3-9081-dc2a108ede66"/>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3eb3c49-0f8f-4af9-8951-8d852c5941c9"/>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c0bfe0e4-ee2f-4f5c-a4b7-801078da9e4f"/>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fb0290d5-277e-480e-8ffa-9e4f766752f4"/>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6a81c517-dea9-4acb-ba79-69ae97968b03"/>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1bf7fdd5-476c-45bc-8924-d4fbd67db07b"/>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5d86a69a-04ce-4548-a071-4dcae3ac3e72"/>
</p:tagLst>
</file>

<file path=ppt/theme/theme1.xml><?xml version="1.0" encoding="utf-8"?>
<a:theme xmlns:a="http://schemas.openxmlformats.org/drawingml/2006/main" name="WLT_PowerPointPresentation_Template">
  <a:themeElements>
    <a:clrScheme name="Sample presentation slides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Sample presentation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762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1"/>
        </a:solidFill>
        <a:ln w="762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ample presentation slides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Sample presentation slides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Sample presentation slides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Presentation_Template" id="{4161B63C-039F-4C9C-BE88-71BD56168ADC}" vid="{0667D65A-461B-4297-88C6-663DC0A9E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Policy Label Generator</Name>
    <Synchronization>Synchronous</Synchronization>
    <Type>10001</Type>
    <SequenceNumber>1000</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10002</Type>
    <SequenceNumber>1001</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10004</Type>
    <SequenceNumber>1002</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10006</Type>
    <SequenceNumber>1003</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10001</Type>
    <SequenceNumber>1000</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10002</Type>
    <SequenceNumber>1001</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10004</Type>
    <SequenceNumber>1002</SequenceNumber>
    <Url/>
    <Assembly>Microsoft.Office.Policy, Version=15.0.0.0, Culture=neutral, PublicKeyToken=71e9bce111e9429c</Assembly>
    <Class>Microsoft.Office.RecordsManagement.Internal.LabelHandler</Class>
    <Data/>
    <Filter/>
  </Receiver>
  <Receiver>
    <Name>Policy Label Generator</Name>
    <Synchronization>Synchronous</Synchronization>
    <Type>10006</Type>
    <SequenceNumber>1003</SequenceNumber>
    <Url/>
    <Assembly>Microsoft.Office.Policy, Version=15.0.0.0, Culture=neutral, PublicKeyToken=71e9bce111e9429c</Assembly>
    <Class>Microsoft.Office.RecordsManagement.Internal.LabelHandler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 ma:contentTypeID="0x010100C7B8F8DBE86B704FADD9FBC020AA348C3A0060E33C4B90F1D0408EAE1AEB451692D3" ma:contentTypeVersion="34" ma:contentTypeDescription="" ma:contentTypeScope="" ma:versionID="a7fd55bbccbad9d8a5d75b846d77d343">
  <xsd:schema xmlns:xsd="http://www.w3.org/2001/XMLSchema" xmlns:xs="http://www.w3.org/2001/XMLSchema" xmlns:p="http://schemas.microsoft.com/office/2006/metadata/properties" xmlns:ns2="669f4885-6b08-4296-a61b-e89aafc485ef" xmlns:ns4="4dba39da-5d23-4759-9dd3-474def1113c1" targetNamespace="http://schemas.microsoft.com/office/2006/metadata/properties" ma:root="true" ma:fieldsID="cf61f7fe55c87f99c0225a78b4a96955" ns2:_="" ns4:_="">
    <xsd:import namespace="669f4885-6b08-4296-a61b-e89aafc485ef"/>
    <xsd:import namespace="4dba39da-5d23-4759-9dd3-474def1113c1"/>
    <xsd:element name="properties">
      <xsd:complexType>
        <xsd:sequence>
          <xsd:element name="documentManagement">
            <xsd:complexType>
              <xsd:all>
                <xsd:element ref="ns2:_dlc_DocId" minOccurs="0"/>
                <xsd:element ref="ns2:_dlc_DocIdUrl" minOccurs="0"/>
                <xsd:element ref="ns2:_dlc_DocIdPersistId" minOccurs="0"/>
                <xsd:element ref="ns2:DLCPolicyLabelValue" minOccurs="0"/>
                <xsd:element ref="ns2:DLCPolicyLabelClientValue" minOccurs="0"/>
                <xsd:element ref="ns2:DLCPolicyLabelLock" minOccurs="0"/>
                <xsd:element ref="ns2:Program" minOccurs="0"/>
                <xsd:element ref="ns2:Level" minOccurs="0"/>
                <xsd:element ref="ns2:Output_x0020_Location" minOccurs="0"/>
                <xsd:element ref="ns2:Year" minOccurs="0"/>
                <xsd:element ref="ns2:Certification_x0020_Components" minOccurs="0"/>
                <xsd:element ref="ns2:End_x0020_User" minOccurs="0"/>
                <xsd:element ref="ns2:Workshop_x0020_Type" minOccurs="0"/>
                <xsd:element ref="ns2:Subject_x0020_Matter" minOccurs="0"/>
                <xsd:element ref="ns4:Topic" minOccurs="0"/>
                <xsd:element ref="ns2:Audienc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f4885-6b08-4296-a61b-e89aafc485e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LCPolicyLabelValue" ma:index="1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13" nillable="true" ma:displayName="Label Locked" ma:description="Indicates whether the label should be updated when item properties are modified." ma:hidden="true" ma:internalName="DLCPolicyLabelLock" ma:readOnly="false">
      <xsd:simpleType>
        <xsd:restriction base="dms:Text"/>
      </xsd:simpleType>
    </xsd:element>
    <xsd:element name="Program" ma:index="14" nillable="true" ma:displayName="Program" ma:internalName="Program">
      <xsd:complexType>
        <xsd:complexContent>
          <xsd:extension base="dms:MultiChoice">
            <xsd:sequence>
              <xsd:element name="Value" maxOccurs="unbounded" minOccurs="0" nillable="true">
                <xsd:simpleType>
                  <xsd:restriction base="dms:Choice">
                    <xsd:enumeration value="Fundations"/>
                    <xsd:enumeration value="Just Words"/>
                    <xsd:enumeration value="Wilson Reading System"/>
                    <xsd:enumeration value="Wilson Fluency"/>
                    <xsd:enumeration value="NA"/>
                  </xsd:restriction>
                </xsd:simpleType>
              </xsd:element>
            </xsd:sequence>
          </xsd:extension>
        </xsd:complexContent>
      </xsd:complexType>
    </xsd:element>
    <xsd:element name="Level" ma:index="15" nillable="true" ma:displayName="Level" ma:internalName="Level">
      <xsd:complexType>
        <xsd:complexContent>
          <xsd:extension base="dms:MultiChoice">
            <xsd:sequence>
              <xsd:element name="Value" maxOccurs="unbounded" minOccurs="0" nillable="true">
                <xsd:simpleType>
                  <xsd:restriction base="dms:Choice">
                    <xsd:enumeration value="Pre K"/>
                    <xsd:enumeration value="Level K"/>
                    <xsd:enumeration value="Level 1"/>
                    <xsd:enumeration value="Level 2"/>
                    <xsd:enumeration value="Level 3"/>
                    <xsd:enumeration value="Intervention"/>
                    <xsd:enumeration value="Introductory"/>
                    <xsd:enumeration value="Screening &amp; Placement"/>
                    <xsd:enumeration value="Level I"/>
                    <xsd:enumeration value="Level II"/>
                    <xsd:enumeration value="NA"/>
                  </xsd:restriction>
                </xsd:simpleType>
              </xsd:element>
            </xsd:sequence>
          </xsd:extension>
        </xsd:complexContent>
      </xsd:complexType>
    </xsd:element>
    <xsd:element name="Output_x0020_Location" ma:index="16" nillable="true" ma:displayName="Output Location" ma:internalName="Output_x0020_Location">
      <xsd:complexType>
        <xsd:complexContent>
          <xsd:extension base="dms:MultiChoice">
            <xsd:sequence>
              <xsd:element name="Value" maxOccurs="unbounded" minOccurs="0" nillable="true">
                <xsd:simpleType>
                  <xsd:restriction base="dms:Choice">
                    <xsd:enumeration value="ALC"/>
                    <xsd:enumeration value="ILC"/>
                    <xsd:enumeration value="NLC"/>
                    <xsd:enumeration value="PLC"/>
                    <xsd:enumeration value="WPC"/>
                    <xsd:enumeration value="Corporate Site"/>
                    <xsd:enumeration value="Online Course"/>
                    <xsd:enumeration value="Publish in Print"/>
                    <xsd:enumeration value="Sprout Video"/>
                    <xsd:enumeration value="Wilson Workplace"/>
                    <xsd:enumeration value="NA"/>
                  </xsd:restriction>
                </xsd:simpleType>
              </xsd:element>
            </xsd:sequence>
          </xsd:extension>
        </xsd:complexContent>
      </xsd:complexType>
    </xsd:element>
    <xsd:element name="Year" ma:index="17" nillable="true" ma:displayName="Year" ma:format="Dropdown" ma:internalName="Year">
      <xsd:simpleType>
        <xsd:restriction base="dms:Choice">
          <xsd:enumeration value="2009"/>
          <xsd:enumeration value="2010"/>
          <xsd:enumeration value="2011"/>
          <xsd:enumeration value="2012"/>
          <xsd:enumeration value="2013"/>
          <xsd:enumeration value="2014"/>
          <xsd:enumeration value="2015"/>
          <xsd:enumeration value="2016"/>
          <xsd:enumeration value="2017"/>
          <xsd:enumeration value="2018"/>
          <xsd:enumeration value="NA"/>
        </xsd:restriction>
      </xsd:simpleType>
    </xsd:element>
    <xsd:element name="Certification_x0020_Components" ma:index="18" nillable="true" ma:displayName="Certification Components" ma:internalName="Certification_x0020_Components">
      <xsd:complexType>
        <xsd:complexContent>
          <xsd:extension base="dms:MultiChoice">
            <xsd:sequence>
              <xsd:element name="Value" maxOccurs="unbounded" minOccurs="0" nillable="true">
                <xsd:simpleType>
                  <xsd:restriction base="dms:Choice">
                    <xsd:enumeration value="Advanced Strategies for MSL Instruction"/>
                    <xsd:enumeration value="Advanced Word Study Online Course Steps 7-12"/>
                    <xsd:enumeration value="Facilitator"/>
                    <xsd:enumeration value="Group Mastery Practicum"/>
                    <xsd:enumeration value="Implementation Meetings"/>
                    <xsd:enumeration value="Intensive Instruction Online Course Steps 1-6"/>
                    <xsd:enumeration value="Start Up Workshop"/>
                    <xsd:enumeration value="Steps 7-12 Practicum"/>
                    <xsd:enumeration value="NA"/>
                  </xsd:restriction>
                </xsd:simpleType>
              </xsd:element>
            </xsd:sequence>
          </xsd:extension>
        </xsd:complexContent>
      </xsd:complexType>
    </xsd:element>
    <xsd:element name="End_x0020_User" ma:index="19" nillable="true" ma:displayName="End User" ma:internalName="End_x0020_User">
      <xsd:complexType>
        <xsd:complexContent>
          <xsd:extension base="dms:MultiChoice">
            <xsd:sequence>
              <xsd:element name="Value" maxOccurs="unbounded" minOccurs="0" nillable="true">
                <xsd:simpleType>
                  <xsd:restriction base="dms:Choice">
                    <xsd:enumeration value="Facilitator"/>
                    <xsd:enumeration value="Fidelity"/>
                    <xsd:enumeration value="Literacy Advisor"/>
                    <xsd:enumeration value="Literacy Specialist"/>
                    <xsd:enumeration value="Presenter"/>
                    <xsd:enumeration value="Trainer"/>
                    <xsd:enumeration value="WLT"/>
                    <xsd:enumeration value="NA"/>
                  </xsd:restriction>
                </xsd:simpleType>
              </xsd:element>
            </xsd:sequence>
          </xsd:extension>
        </xsd:complexContent>
      </xsd:complexType>
    </xsd:element>
    <xsd:element name="Workshop_x0020_Type" ma:index="20" nillable="true" ma:displayName="Workshop Type" ma:internalName="Workshop_x0020_Type">
      <xsd:complexType>
        <xsd:complexContent>
          <xsd:extension base="dms:MultiChoice">
            <xsd:sequence>
              <xsd:element name="Value" maxOccurs="unbounded" minOccurs="0" nillable="true">
                <xsd:simpleType>
                  <xsd:restriction base="dms:Choice">
                    <xsd:enumeration value="Annual Conference Teachers"/>
                    <xsd:enumeration value="Annual Conference Trainers"/>
                    <xsd:enumeration value="Conference"/>
                    <xsd:enumeration value="Fidelity Team Meeting"/>
                    <xsd:enumeration value="Intern Training"/>
                    <xsd:enumeration value="LA Meeting"/>
                    <xsd:enumeration value="Leadership Conference"/>
                    <xsd:enumeration value="LS Meeting"/>
                    <xsd:enumeration value="Parent Night"/>
                    <xsd:enumeration value="Program Workshop"/>
                    <xsd:enumeration value="School/District Meeting"/>
                    <xsd:enumeration value="Webinar"/>
                    <xsd:enumeration value="NA"/>
                  </xsd:restriction>
                </xsd:simpleType>
              </xsd:element>
            </xsd:sequence>
          </xsd:extension>
        </xsd:complexContent>
      </xsd:complexType>
    </xsd:element>
    <xsd:element name="Subject_x0020_Matter" ma:index="21" nillable="true" ma:displayName="Subject Matter" ma:internalName="Subject_x0020_Matter">
      <xsd:complexType>
        <xsd:complexContent>
          <xsd:extension base="dms:MultiChoice">
            <xsd:sequence>
              <xsd:element name="Value" maxOccurs="unbounded" minOccurs="0" nillable="true">
                <xsd:simpleType>
                  <xsd:restriction base="dms:Choice">
                    <xsd:enumeration value="Adolescent Literacy"/>
                    <xsd:enumeration value="Adult Literacy"/>
                    <xsd:enumeration value="Assessment"/>
                    <xsd:enumeration value="Assistive Technology"/>
                    <xsd:enumeration value="Coaching"/>
                    <xsd:enumeration value="Common Core State Standards"/>
                    <xsd:enumeration value="COMPASS"/>
                    <xsd:enumeration value="Comprehension"/>
                    <xsd:enumeration value="Dyslexia"/>
                    <xsd:enumeration value="Early Literacy"/>
                    <xsd:enumeration value="eLearning / Digital"/>
                    <xsd:enumeration value="ELL"/>
                    <xsd:enumeration value="Fluency Program"/>
                    <xsd:enumeration value="Fundations Pre-K Program"/>
                    <xsd:enumeration value="Fundations Program"/>
                    <xsd:enumeration value="Handwriting"/>
                    <xsd:enumeration value="Implementation Science"/>
                    <xsd:enumeration value="Just Words Program"/>
                    <xsd:enumeration value="LS/Trainer Support"/>
                    <xsd:enumeration value="Phonemic Awareness"/>
                    <xsd:enumeration value="Phonics and Word Study"/>
                    <xsd:enumeration value="Reading General"/>
                    <xsd:enumeration value="Recredentialing"/>
                    <xsd:enumeration value="Research and Resources"/>
                    <xsd:enumeration value="RTI / MTSS"/>
                    <xsd:enumeration value="Spelling"/>
                    <xsd:enumeration value="Universal Design for Learning"/>
                    <xsd:enumeration value="Vocabulary"/>
                    <xsd:enumeration value="WRS Program"/>
                    <xsd:enumeration value="NA"/>
                  </xsd:restriction>
                </xsd:simpleType>
              </xsd:element>
            </xsd:sequence>
          </xsd:extension>
        </xsd:complexContent>
      </xsd:complexType>
    </xsd:element>
    <xsd:element name="Audience1" ma:index="24" nillable="true" ma:displayName="Audience" ma:description="OWL Audience" ma:internalName="Audience1">
      <xsd:complexType>
        <xsd:complexContent>
          <xsd:extension base="dms:MultiChoice">
            <xsd:sequence>
              <xsd:element name="Value" maxOccurs="unbounded" minOccurs="0" nillable="true">
                <xsd:simpleType>
                  <xsd:restriction base="dms:Choice">
                    <xsd:enumeration value="Credentialed Trainer"/>
                    <xsd:enumeration value="Facilitator"/>
                    <xsd:enumeration value="Fidelity Team"/>
                    <xsd:enumeration value="Interns"/>
                    <xsd:enumeration value="Leaders"/>
                    <xsd:enumeration value="Literacy Advisor"/>
                    <xsd:enumeration value="Literacy Specialist"/>
                    <xsd:enumeration value="Parents"/>
                    <xsd:enumeration value="Partners"/>
                    <xsd:enumeration value="Presenter"/>
                    <xsd:enumeration value="Principal/Administrator"/>
                    <xsd:enumeration value="Teachers"/>
                    <xsd:enumeration value="Trainers"/>
                    <xsd:enumeration value="WLT Staff"/>
                    <xsd:enumeration value="NA"/>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ba39da-5d23-4759-9dd3-474def1113c1" elementFormDefault="qualified">
    <xsd:import namespace="http://schemas.microsoft.com/office/2006/documentManagement/types"/>
    <xsd:import namespace="http://schemas.microsoft.com/office/infopath/2007/PartnerControls"/>
    <xsd:element name="Topic" ma:index="23" nillable="true" ma:displayName="Topic(X)" ma:format="Dropdown" ma:internalName="Topic">
      <xsd:simpleType>
        <xsd:restriction base="dms:Choice">
          <xsd:enumeration value="Annual Conference for Teachers"/>
          <xsd:enumeration value="Annual Trainer Meetings"/>
          <xsd:enumeration value="COMPASS Guidelines"/>
          <xsd:enumeration value="COMPASS Plan Review"/>
          <xsd:enumeration value="Fidelity Policies"/>
          <xsd:enumeration value="Fidelity Projects and Presentations"/>
          <xsd:enumeration value="Fidelity Team Meetings"/>
          <xsd:enumeration value="IDA Accreditation"/>
          <xsd:enumeration value="LS Meetings"/>
          <xsd:enumeration value="LS Mentor Groups"/>
          <xsd:enumeration value="LS/Trainer Newsletters"/>
          <xsd:enumeration value="Position Descriptions"/>
          <xsd:enumeration value="Reading Research Resources"/>
          <xsd:enumeration value="Recredentialing"/>
          <xsd:enumeration value="Teaching Standards Resources"/>
          <xsd:enumeration value="Trainer Support General"/>
          <xsd:enumeration value="(N/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22" ma:displayName="Category(X)"/>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customXsn xmlns="http://schemas.microsoft.com/office/2006/metadata/customXsn">
  <xsnLocation/>
  <cached>True</cached>
  <openByDefault>True</openByDefault>
  <xsnScope/>
</customXsn>
</file>

<file path=customXml/item5.xml><?xml version="1.0" encoding="utf-8"?>
<p:properties xmlns:p="http://schemas.microsoft.com/office/2006/metadata/properties" xmlns:xsi="http://www.w3.org/2001/XMLSchema-instance" xmlns:pc="http://schemas.microsoft.com/office/infopath/2007/PartnerControls">
  <documentManagement>
    <_dlc_DocId xmlns="669f4885-6b08-4296-a61b-e89aafc485ef">2016-457-285</_dlc_DocId>
    <_dlc_DocIdUrl xmlns="669f4885-6b08-4296-a61b-e89aafc485ef">
      <Url>https://owl.wilsonlanguage.com/doccenter/_layouts/15/DocIdRedir.aspx?ID=2016-457-285</Url>
      <Description>2016-457-285</Description>
    </_dlc_DocIdUrl>
    <DLCPolicyLabelClientValue xmlns="669f4885-6b08-4296-a61b-e89aafc485ef" xsi:nil="true"/>
    <DLCPolicyLabelLock xmlns="669f4885-6b08-4296-a61b-e89aafc485ef" xsi:nil="true"/>
    <DLCPolicyLabelValue xmlns="669f4885-6b08-4296-a61b-e89aafc485ef">1.6</DLCPolicyLabelValue>
    <Output_x0020_Location xmlns="669f4885-6b08-4296-a61b-e89aafc485ef">
      <Value>NA</Value>
    </Output_x0020_Location>
    <Level xmlns="669f4885-6b08-4296-a61b-e89aafc485ef">
      <Value>NA</Value>
    </Level>
    <Year xmlns="669f4885-6b08-4296-a61b-e89aafc485ef" xsi:nil="true"/>
    <Subject_x0020_Matter xmlns="669f4885-6b08-4296-a61b-e89aafc485ef">
      <Value>WRS Program</Value>
    </Subject_x0020_Matter>
    <Workshop_x0020_Type xmlns="669f4885-6b08-4296-a61b-e89aafc485ef">
      <Value>Conference</Value>
      <Value>Parent Night</Value>
    </Workshop_x0020_Type>
    <Certification_x0020_Components xmlns="669f4885-6b08-4296-a61b-e89aafc485ef">
      <Value>NA</Value>
    </Certification_x0020_Components>
    <Program xmlns="669f4885-6b08-4296-a61b-e89aafc485ef">
      <Value>Wilson Reading System</Value>
    </Program>
    <Topic xmlns="4dba39da-5d23-4759-9dd3-474def1113c1" xsi:nil="true"/>
    <Audience1 xmlns="669f4885-6b08-4296-a61b-e89aafc485ef">
      <Value>Parents</Value>
    </Audience1>
    <End_x0020_User xmlns="669f4885-6b08-4296-a61b-e89aafc485ef">
      <Value>Trainer</Value>
    </End_x0020_User>
  </documentManagement>
</p:properties>
</file>

<file path=customXml/itemProps1.xml><?xml version="1.0" encoding="utf-8"?>
<ds:datastoreItem xmlns:ds="http://schemas.openxmlformats.org/officeDocument/2006/customXml" ds:itemID="{B44A67C9-C531-43F5-A7E7-B6DF781F8F8A}">
  <ds:schemaRefs>
    <ds:schemaRef ds:uri="http://schemas.microsoft.com/sharepoint/events"/>
  </ds:schemaRefs>
</ds:datastoreItem>
</file>

<file path=customXml/itemProps2.xml><?xml version="1.0" encoding="utf-8"?>
<ds:datastoreItem xmlns:ds="http://schemas.openxmlformats.org/officeDocument/2006/customXml" ds:itemID="{1DEF5A01-70E0-4B9A-A809-18DAAFC9D0E9}">
  <ds:schemaRefs>
    <ds:schemaRef ds:uri="http://schemas.microsoft.com/sharepoint/v3/contenttype/forms"/>
  </ds:schemaRefs>
</ds:datastoreItem>
</file>

<file path=customXml/itemProps3.xml><?xml version="1.0" encoding="utf-8"?>
<ds:datastoreItem xmlns:ds="http://schemas.openxmlformats.org/officeDocument/2006/customXml" ds:itemID="{643E8CE3-AD85-4D57-93AD-3E598EA26A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f4885-6b08-4296-a61b-e89aafc485ef"/>
    <ds:schemaRef ds:uri="4dba39da-5d23-4759-9dd3-474def111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BFD7F22-1272-4155-BB05-484B45E2C4A0}">
  <ds:schemaRefs>
    <ds:schemaRef ds:uri="http://schemas.microsoft.com/office/2006/metadata/customXsn"/>
  </ds:schemaRefs>
</ds:datastoreItem>
</file>

<file path=customXml/itemProps5.xml><?xml version="1.0" encoding="utf-8"?>
<ds:datastoreItem xmlns:ds="http://schemas.openxmlformats.org/officeDocument/2006/customXml" ds:itemID="{5DD1A809-E362-4259-A660-DEB2738E6228}">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69f4885-6b08-4296-a61b-e89aafc485ef"/>
    <ds:schemaRef ds:uri="http://purl.org/dc/terms/"/>
    <ds:schemaRef ds:uri="4dba39da-5d23-4759-9dd3-474def1113c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PowerPointPresentation_Template</Template>
  <TotalTime>2210</TotalTime>
  <Words>5874</Words>
  <Application>Microsoft Office PowerPoint</Application>
  <PresentationFormat>On-screen Show (4:3)</PresentationFormat>
  <Paragraphs>716</Paragraphs>
  <Slides>76</Slides>
  <Notes>60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5" baseType="lpstr">
      <vt:lpstr>ＭＳ Ｐゴシック</vt:lpstr>
      <vt:lpstr>Arial</vt:lpstr>
      <vt:lpstr>Arial Black</vt:lpstr>
      <vt:lpstr>Arial Narrow</vt:lpstr>
      <vt:lpstr>Times New Roman</vt:lpstr>
      <vt:lpstr>Wingdings</vt:lpstr>
      <vt:lpstr>WLT_PowerPointPresentation_Template</vt:lpstr>
      <vt:lpstr>Image</vt:lpstr>
      <vt:lpstr>Chart</vt:lpstr>
      <vt:lpstr>PowerPoint Presentation</vt:lpstr>
      <vt:lpstr>www.uurc.utah.edu</vt:lpstr>
      <vt:lpstr>Our Mission</vt:lpstr>
      <vt:lpstr>Wilson Reading System®  Student Profile   </vt:lpstr>
      <vt:lpstr>Students with Dyslexia  (Language-Based Learning Disability)</vt:lpstr>
      <vt:lpstr>Profile of a Wilson Student</vt:lpstr>
      <vt:lpstr>Wilson Reading System (WRS) Principles of Instruction</vt:lpstr>
      <vt:lpstr>WRS Principles of Instruction</vt:lpstr>
      <vt:lpstr>The Wilson Reading System</vt:lpstr>
      <vt:lpstr>WRS Scope &amp; Sequence</vt:lpstr>
      <vt:lpstr>Instructor Manual: Scope &amp; Sequence</vt:lpstr>
      <vt:lpstr>WRS Ten-Part Lesson Plan Outline</vt:lpstr>
      <vt:lpstr>Diagnostically Planned Lessons</vt:lpstr>
      <vt:lpstr>Multisensory: Visual-Auditory-Kinesthetic-Tactile</vt:lpstr>
      <vt:lpstr>Metacognition</vt:lpstr>
      <vt:lpstr>Focus on Instruction for Students with Primary Decoding Deficit</vt:lpstr>
      <vt:lpstr>Word Study</vt:lpstr>
      <vt:lpstr>Word Study</vt:lpstr>
      <vt:lpstr>Phonetically Regular Word Study</vt:lpstr>
      <vt:lpstr>Teach Sounds to Automaticity</vt:lpstr>
      <vt:lpstr>Word Study</vt:lpstr>
      <vt:lpstr>Syllable Types</vt:lpstr>
      <vt:lpstr>Closed Syllable</vt:lpstr>
      <vt:lpstr>Systematic Sequence of Skills</vt:lpstr>
      <vt:lpstr>Syllable Instruction is Cumulative</vt:lpstr>
      <vt:lpstr>Wilson Word Structure</vt:lpstr>
      <vt:lpstr>Direct Vocabulary Instruction</vt:lpstr>
      <vt:lpstr>Student Notebook</vt:lpstr>
      <vt:lpstr>WRS Focus on Fluency: Connected Text</vt:lpstr>
      <vt:lpstr>Fluency Instruction</vt:lpstr>
      <vt:lpstr>Extensive Practice with Controlled Text</vt:lpstr>
      <vt:lpstr>Controlled Text: WRS Student Reader – Step 1.3</vt:lpstr>
      <vt:lpstr>Controlled Text: WRS Student Reader – Step 1.3</vt:lpstr>
      <vt:lpstr>Controlled Text: WRS Student Reader – Step 1.3</vt:lpstr>
      <vt:lpstr>Controlled Text: WRS Student Reader – Step 3.2</vt:lpstr>
      <vt:lpstr>Controlled Text: WRS Student Reader – Step 3.2</vt:lpstr>
      <vt:lpstr>Controlled Text: WRS Student Reader – Step 3.2</vt:lpstr>
      <vt:lpstr>Controlled Text: WRS Student Reader – Step 5.4</vt:lpstr>
      <vt:lpstr>Controlled Text: WRS Student Reader – Step 5.4</vt:lpstr>
      <vt:lpstr>Controlled Text: WRS Student Reader – Step 5.4</vt:lpstr>
      <vt:lpstr>Controlled Text: WRS Student Reader – Step 9.2</vt:lpstr>
      <vt:lpstr>Controlled Text: WRS Student Reader – Step 9.2</vt:lpstr>
      <vt:lpstr>Controlled Text: WRS Student Reader – Step 9.2</vt:lpstr>
      <vt:lpstr>Controlled Text: WRS Student Reader – Step 12.5</vt:lpstr>
      <vt:lpstr>Controlled Text: WRS Student Reader – Step 12.5</vt:lpstr>
      <vt:lpstr>Controlled Text: WRS Student Reader – Step 12.5</vt:lpstr>
      <vt:lpstr>Non-controlled Decodable Text</vt:lpstr>
      <vt:lpstr>Non-controlled Decodable Text</vt:lpstr>
      <vt:lpstr>Weekly Passages &amp; Archived Library</vt:lpstr>
      <vt:lpstr>Wilson Comprehension S.O.S.™</vt:lpstr>
      <vt:lpstr>Comprehension Instruction</vt:lpstr>
      <vt:lpstr>Controlled Text Passage Reading</vt:lpstr>
      <vt:lpstr>Listening Comprehension / Applied Skills</vt:lpstr>
      <vt:lpstr>Comprehension: Informational &amp; Literary Text</vt:lpstr>
      <vt:lpstr>…and more, if needed</vt:lpstr>
      <vt:lpstr>Identifying Authentic WRS Instruction</vt:lpstr>
      <vt:lpstr>WRS Intensive Instruction (Grade 2 – 12, Adults)</vt:lpstr>
      <vt:lpstr>Scheduling WRS Lessons</vt:lpstr>
      <vt:lpstr>Pacing</vt:lpstr>
      <vt:lpstr>Wilson Reading System: Measuring Progress</vt:lpstr>
      <vt:lpstr>WRS Certification for Teachers</vt:lpstr>
      <vt:lpstr>Why Certification?</vt:lpstr>
      <vt:lpstr>Knowledge and Practice Standards for Teachers</vt:lpstr>
      <vt:lpstr>WRS Certification - IDA Accredited Tier 3 Program</vt:lpstr>
      <vt:lpstr>Council of Administrators of Special Education</vt:lpstr>
      <vt:lpstr>WRS Certification</vt:lpstr>
      <vt:lpstr>WRS Introductory Workshop</vt:lpstr>
      <vt:lpstr>WRS Level I Certification</vt:lpstr>
      <vt:lpstr>WRS Level II Certification</vt:lpstr>
      <vt:lpstr>Wilson Dyslexia Practitioners &amp; Therapists</vt:lpstr>
      <vt:lpstr>Finding a Wilson® Dyslexia Practitioner or Therapist</vt:lpstr>
      <vt:lpstr>Identifying Authentic WRS Instruction</vt:lpstr>
      <vt:lpstr>Questions to Ask</vt:lpstr>
      <vt:lpstr>www.wilsonlanguage.com</vt:lpstr>
      <vt:lpstr>Program 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Keys to Success with WRS Parent Presentation</dc:title>
  <dc:creator>Deanna Fogarty</dc:creator>
  <cp:lastModifiedBy>UURC</cp:lastModifiedBy>
  <cp:revision>134</cp:revision>
  <cp:lastPrinted>2015-03-25T20:38:46Z</cp:lastPrinted>
  <dcterms:created xsi:type="dcterms:W3CDTF">2015-03-20T15:18:16Z</dcterms:created>
  <dcterms:modified xsi:type="dcterms:W3CDTF">2016-10-06T02:20:08Z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0x010100C7B8F8DBE86B704FADD9FBC020AA348C3A0060E33C4B90F1D0408EAE1AEB451692D3</vt:lpwstr>
  </property>
  <property fmtid="{D5CDD505-2E9C-101B-9397-08002B2CF9AE}" pid="4" name="_dlc_DocIdItemGuid">
    <vt:lpwstr>1c98474e-e6ec-4c4a-9361-2b1c1b119cf8</vt:lpwstr>
  </property>
  <property fmtid="{D5CDD505-2E9C-101B-9397-08002B2CF9AE}" pid="5" name="DLCPolicyLabelValue">
    <vt:lpwstr>1.6</vt:lpwstr>
  </property>
  <property fmtid="{D5CDD505-2E9C-101B-9397-08002B2CF9AE}" pid="6" name="Program0">
    <vt:lpwstr>;#Wilson Reading System;#</vt:lpwstr>
  </property>
  <property fmtid="{D5CDD505-2E9C-101B-9397-08002B2CF9AE}" pid="7" name="Program">
    <vt:lpwstr>;#Wilson Reading System;#</vt:lpwstr>
  </property>
  <property fmtid="{D5CDD505-2E9C-101B-9397-08002B2CF9AE}" pid="8" name="Topic">
    <vt:lpwstr>Conference Management</vt:lpwstr>
  </property>
</Properties>
</file>