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3" r:id="rId4"/>
    <p:sldId id="265" r:id="rId5"/>
    <p:sldId id="266" r:id="rId6"/>
    <p:sldId id="264" r:id="rId7"/>
    <p:sldId id="267" r:id="rId8"/>
    <p:sldId id="268" r:id="rId9"/>
    <p:sldId id="276" r:id="rId10"/>
    <p:sldId id="278" r:id="rId11"/>
    <p:sldId id="279" r:id="rId12"/>
    <p:sldId id="280" r:id="rId13"/>
    <p:sldId id="277" r:id="rId14"/>
    <p:sldId id="284" r:id="rId15"/>
    <p:sldId id="285" r:id="rId16"/>
    <p:sldId id="286" r:id="rId17"/>
    <p:sldId id="287" r:id="rId18"/>
    <p:sldId id="271" r:id="rId19"/>
    <p:sldId id="274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238A0-FA6D-4E95-A3BB-2ED6849F40FD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D6C0E-D9CB-44D0-8A6A-911EE5E6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latin typeface="Arial" pitchFamily="34" charset="0"/>
              </a:rPr>
              <a:t>Basic Facts Overview Presentation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453988F-A5D3-48FF-9CC7-9F43FE8C1E78}" type="datetime1">
              <a:rPr lang="en-US" altLang="en-US">
                <a:latin typeface="Arial" pitchFamily="34" charset="0"/>
              </a:rPr>
              <a:pPr eaLnBrk="1" hangingPunct="1"/>
              <a:t>7/26/2017</a:t>
            </a:fld>
            <a:endParaRPr lang="en-US" altLang="en-US" dirty="0">
              <a:latin typeface="Arial" pitchFamily="34" charset="0"/>
            </a:endParaRPr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341F49D-9632-4C09-97F9-C0FDC8C2E678}" type="slidenum">
              <a:rPr lang="en-US" altLang="en-US">
                <a:latin typeface="Arial" pitchFamily="34" charset="0"/>
              </a:rPr>
              <a:pPr eaLnBrk="1" hangingPunct="1"/>
              <a:t>6</a:t>
            </a:fld>
            <a:endParaRPr lang="en-US" altLang="en-US" dirty="0">
              <a:latin typeface="Arial" pitchFamily="34" charset="0"/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4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58A1-58B9-AB4A-A5E0-7E36928C69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Basic Facts Overview Presentation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45A681-73B6-4E9C-BD78-BE58BC9D1219}" type="datetime1">
              <a:rPr lang="en-US" altLang="en-US">
                <a:latin typeface="Arial" panose="020B0604020202020204" pitchFamily="34" charset="0"/>
              </a:rPr>
              <a:pPr eaLnBrk="1" hangingPunct="1"/>
              <a:t>7/26/2017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F5CCC8-BF4D-4337-B993-1D5605CB2B7B}" type="slidenum">
              <a:rPr lang="en-US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CAED-F890-424B-A7B3-DE0D36791A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36726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c.utah.edu/General/Forms-Charts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rc.utah.edu/General/Forms-Charts.php" TargetMode="External"/><Relationship Id="rId2" Type="http://schemas.openxmlformats.org/officeDocument/2006/relationships/hyperlink" Target="http://www.uurc.utah.edu/General/HomeWord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urc.utah.edu/Parents/ParentLinks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c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Dyslexia basics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82" y="4005706"/>
            <a:ext cx="9091964" cy="10862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Parents and Educators </a:t>
            </a:r>
            <a:r>
              <a:rPr lang="en-US" sz="3600" dirty="0" smtClean="0"/>
              <a:t>Can 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871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</a:t>
            </a:r>
            <a:r>
              <a:rPr lang="en-US" b="1" dirty="0" smtClean="0"/>
              <a:t>Teachers &amp; Parents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73419"/>
            <a:ext cx="10625438" cy="460586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Teach Tapping for Reading &amp; Spelling (at the syllable level)</a:t>
            </a:r>
          </a:p>
          <a:p>
            <a:endParaRPr lang="en-US" sz="3200" dirty="0" smtClean="0"/>
          </a:p>
          <a:p>
            <a:r>
              <a:rPr lang="en-US" sz="3200" dirty="0" smtClean="0"/>
              <a:t>Fully-Analyze Confused High Frequency Words</a:t>
            </a:r>
          </a:p>
          <a:p>
            <a:endParaRPr lang="en-US" sz="3200" dirty="0" smtClean="0"/>
          </a:p>
          <a:p>
            <a:r>
              <a:rPr lang="en-US" sz="3200" dirty="0" smtClean="0"/>
              <a:t>Sound like _______, but spells like _______.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Repeated Readings -  </a:t>
            </a: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www.uurc.utah.edu/General/Forms-Charts.php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142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9237"/>
            <a:ext cx="9601200" cy="1485900"/>
          </a:xfrm>
        </p:spPr>
        <p:txBody>
          <a:bodyPr/>
          <a:lstStyle/>
          <a:p>
            <a:r>
              <a:rPr lang="en-US" b="1" dirty="0" smtClean="0"/>
              <a:t>What Can </a:t>
            </a:r>
            <a:r>
              <a:rPr lang="en-US" b="1" dirty="0" smtClean="0"/>
              <a:t>Teachers &amp; Parents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67" y="1655805"/>
            <a:ext cx="10890421" cy="4923481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Teach Tapping for Reading &amp; Spelling (at the syllable level)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 tap forefinger	</a:t>
            </a:r>
            <a:r>
              <a:rPr lang="en-US" dirty="0" smtClean="0"/>
              <a:t>2</a:t>
            </a:r>
            <a:r>
              <a:rPr lang="en-US" dirty="0"/>
              <a:t>. then, middle finger     </a:t>
            </a:r>
            <a:r>
              <a:rPr lang="en-US" dirty="0" smtClean="0"/>
              <a:t>	3</a:t>
            </a:r>
            <a:r>
              <a:rPr lang="en-US" dirty="0"/>
              <a:t>. then, ring finger	4.  then, all 3 at </a:t>
            </a:r>
            <a:r>
              <a:rPr lang="en-US" dirty="0" smtClean="0"/>
              <a:t>once</a:t>
            </a:r>
          </a:p>
          <a:p>
            <a:pPr marL="530352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/</a:t>
            </a:r>
            <a:r>
              <a:rPr lang="en-US" b="1" i="0" dirty="0" smtClean="0"/>
              <a:t>s</a:t>
            </a:r>
            <a:r>
              <a:rPr lang="en-US" b="1" dirty="0" smtClean="0"/>
              <a:t>/		       /</a:t>
            </a:r>
            <a:r>
              <a:rPr lang="en-US" b="1" i="0" dirty="0" smtClean="0">
                <a:latin typeface="Century Gothic" panose="020B0502020202020204" pitchFamily="34" charset="0"/>
              </a:rPr>
              <a:t>ă</a:t>
            </a:r>
            <a:r>
              <a:rPr lang="en-US" b="1" dirty="0" smtClean="0">
                <a:latin typeface="Century Gothic" panose="020B0502020202020204" pitchFamily="34" charset="0"/>
              </a:rPr>
              <a:t>/		      		/</a:t>
            </a:r>
            <a:r>
              <a:rPr lang="en-US" b="1" i="0" dirty="0" smtClean="0">
                <a:latin typeface="Century Gothic" panose="020B0502020202020204" pitchFamily="34" charset="0"/>
              </a:rPr>
              <a:t>d</a:t>
            </a:r>
            <a:r>
              <a:rPr lang="en-US" b="1" dirty="0" smtClean="0">
                <a:latin typeface="Century Gothic" panose="020B0502020202020204" pitchFamily="34" charset="0"/>
              </a:rPr>
              <a:t>/			/</a:t>
            </a:r>
            <a:r>
              <a:rPr lang="en-US" b="1" i="0" dirty="0" smtClean="0">
                <a:latin typeface="Century Gothic" panose="020B0502020202020204" pitchFamily="34" charset="0"/>
              </a:rPr>
              <a:t>sad</a:t>
            </a:r>
            <a:r>
              <a:rPr lang="en-US" b="1" dirty="0" smtClean="0">
                <a:latin typeface="Century Gothic" panose="020B0502020202020204" pitchFamily="34" charset="0"/>
              </a:rPr>
              <a:t>/</a:t>
            </a:r>
            <a:endParaRPr lang="en-US" b="1" dirty="0"/>
          </a:p>
          <a:p>
            <a:endParaRPr lang="en-US" sz="3200" dirty="0" smtClean="0"/>
          </a:p>
          <a:p>
            <a:r>
              <a:rPr lang="en-US" sz="3200" dirty="0"/>
              <a:t>s</a:t>
            </a:r>
            <a:r>
              <a:rPr lang="en-US" sz="3200" dirty="0" smtClean="0"/>
              <a:t>hrimp; black vs. back; stick vs. sick; quite vs. quit; supplant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39" y="2866652"/>
            <a:ext cx="1177625" cy="14097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4" y="2866650"/>
            <a:ext cx="910178" cy="14097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30" y="2866652"/>
            <a:ext cx="847983" cy="140969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502" y="2866652"/>
            <a:ext cx="799963" cy="1409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02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</a:t>
            </a:r>
            <a:r>
              <a:rPr lang="en-US" b="1" dirty="0" smtClean="0"/>
              <a:t>Teachers &amp; Parents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10625438" cy="4750486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Fully-Analyze Confused High Frequency Words</a:t>
            </a:r>
          </a:p>
          <a:p>
            <a:endParaRPr lang="en-US" sz="3200" b="1" u="sng" dirty="0" smtClean="0"/>
          </a:p>
          <a:p>
            <a:r>
              <a:rPr lang="en-US" sz="3200" dirty="0"/>
              <a:t>Write 1 Confused High Frequency Word (e.g., </a:t>
            </a:r>
            <a:r>
              <a:rPr lang="en-US" sz="3200" i="1" dirty="0"/>
              <a:t>said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Count letters; count phonemes.</a:t>
            </a:r>
          </a:p>
          <a:p>
            <a:pPr lvl="1"/>
            <a:r>
              <a:rPr lang="en-US" sz="3200" dirty="0"/>
              <a:t>Make </a:t>
            </a:r>
            <a:r>
              <a:rPr lang="en-US" sz="3200" dirty="0" err="1"/>
              <a:t>Elkonin</a:t>
            </a:r>
            <a:r>
              <a:rPr lang="en-US" sz="3200" dirty="0"/>
              <a:t> Boxes for phonemes.</a:t>
            </a:r>
          </a:p>
          <a:p>
            <a:pPr lvl="1"/>
            <a:r>
              <a:rPr lang="en-US" sz="3200" dirty="0"/>
              <a:t>Tap to identify letters for </a:t>
            </a:r>
            <a:r>
              <a:rPr lang="en-US" sz="3200" dirty="0" smtClean="0"/>
              <a:t>sounds &amp; write in boxes.</a:t>
            </a:r>
          </a:p>
          <a:p>
            <a:pPr lvl="1"/>
            <a:r>
              <a:rPr lang="en-US" sz="3200" dirty="0" smtClean="0"/>
              <a:t>Re-analyze as needed.</a:t>
            </a:r>
            <a:endParaRPr lang="en-US" sz="3200" dirty="0"/>
          </a:p>
          <a:p>
            <a:r>
              <a:rPr lang="en-US" sz="3200" dirty="0" smtClean="0"/>
              <a:t>Practice 2-2-2 with that word.</a:t>
            </a:r>
          </a:p>
          <a:p>
            <a:pPr lvl="1"/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142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a Parent Do at Home?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3333"/>
            <a:ext cx="10464800" cy="4605867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Home Word Charts </a:t>
            </a:r>
            <a:r>
              <a:rPr lang="en-US" sz="3200" b="1" u="sng" dirty="0"/>
              <a:t>-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www.uurc.utah.edu/General/HomeWord.php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Repeated Readings - 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www.uurc.utah.edu/General/Forms-Charts.php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More, more, and more! </a:t>
            </a: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www.uurc.utah.edu/Parents/ParentLinks.php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16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27" y="-1136821"/>
            <a:ext cx="10165492" cy="82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2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URC-HWC-G4-Chart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50" y="0"/>
            <a:ext cx="6536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3" y="-2292180"/>
            <a:ext cx="10775092" cy="88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575" y="419878"/>
            <a:ext cx="9114453" cy="1600200"/>
          </a:xfrm>
        </p:spPr>
        <p:txBody>
          <a:bodyPr/>
          <a:lstStyle/>
          <a:p>
            <a:r>
              <a:rPr lang="en-US" altLang="en-US" sz="3800" b="1" dirty="0" smtClean="0"/>
              <a:t>Students Who Do Not Qualify for an IEP</a:t>
            </a:r>
            <a:endParaRPr lang="en-US" altLang="en-US" sz="3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282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For students with moderate reading difficulties who do not have IEPs, and who are unlikely to qualify for an IEP, a 504 Plan can be a life-saver!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A 504 Plan will allow accommodations that help a junior high/high school student to keep up with coursework and demonstrate optimum performance on standardized tests (e.g., ACT)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Teachers need to be in the 504 “loop” for the plan to work well.  A 504 Plan is not “cheating!”</a:t>
            </a:r>
            <a:endParaRPr lang="en-US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9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575" y="419878"/>
            <a:ext cx="9114453" cy="16002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UURC Services</a:t>
            </a:r>
            <a:endParaRPr lang="en-US" alt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81" y="1169293"/>
            <a:ext cx="10506318" cy="54864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Basic Assessment Battery   -     $50</a:t>
            </a:r>
          </a:p>
          <a:p>
            <a:r>
              <a:rPr lang="en-US" altLang="en-US" sz="3200" dirty="0" smtClean="0"/>
              <a:t>Intensive Assessment Battery    -    $100</a:t>
            </a:r>
          </a:p>
          <a:p>
            <a:pPr lvl="3"/>
            <a:r>
              <a:rPr lang="en-US" altLang="en-US" sz="3000" dirty="0" smtClean="0"/>
              <a:t>after intervention</a:t>
            </a:r>
          </a:p>
          <a:p>
            <a:pPr marL="1444752" lvl="3" indent="0">
              <a:buNone/>
            </a:pPr>
            <a:endParaRPr lang="en-US" altLang="en-US" sz="3000" dirty="0"/>
          </a:p>
          <a:p>
            <a:r>
              <a:rPr lang="en-US" altLang="en-US" sz="3200" dirty="0" smtClean="0"/>
              <a:t>Basic Intervention   -    45 minutes 2x week</a:t>
            </a:r>
          </a:p>
          <a:p>
            <a:r>
              <a:rPr lang="en-US" altLang="en-US" sz="3200" dirty="0" smtClean="0"/>
              <a:t>Intensive Intervention (Wilson)   -   75 minutes 2x week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Professional Development for Educators (basic, intensive intervention)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University of utah reading clinic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59428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Dr. Kathleen J. Brown</a:t>
            </a:r>
          </a:p>
          <a:p>
            <a:r>
              <a:rPr lang="en-US" sz="3600" dirty="0" smtClean="0">
                <a:hlinkClick r:id="rId2"/>
              </a:rPr>
              <a:t>www.uurc.org</a:t>
            </a:r>
            <a:endParaRPr lang="en-US" sz="3600" dirty="0" smtClean="0"/>
          </a:p>
          <a:p>
            <a:r>
              <a:rPr lang="en-US" sz="3600" dirty="0" smtClean="0"/>
              <a:t>801-265-3951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483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60" y="1988927"/>
            <a:ext cx="153352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457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426" y="1260389"/>
            <a:ext cx="8229600" cy="4983162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53" y="274638"/>
            <a:ext cx="6800847" cy="55189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www.uurc.utah.edu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ebsite home p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169" y="1482811"/>
            <a:ext cx="4658696" cy="497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124451" y="2106570"/>
            <a:ext cx="1762125" cy="95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1" y="1219200"/>
            <a:ext cx="1750107" cy="545361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69612" y="3946008"/>
            <a:ext cx="1397553" cy="504072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69612" y="2522327"/>
            <a:ext cx="986504" cy="443879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51027" y="4925810"/>
            <a:ext cx="1397553" cy="504072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582E39-6672-4505-8BDF-8E7B792E6FD2}" type="slidenum">
              <a:rPr lang="en-US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200" b="1" dirty="0"/>
              <a:t>For More Information</a:t>
            </a:r>
            <a:endParaRPr lang="en-US" sz="4800" b="1" dirty="0"/>
          </a:p>
        </p:txBody>
      </p:sp>
      <p:pic>
        <p:nvPicPr>
          <p:cNvPr id="84996" name="Picture 8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3917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676400" y="152400"/>
            <a:ext cx="8839200" cy="6553200"/>
          </a:xfrm>
          <a:prstGeom prst="rect">
            <a:avLst/>
          </a:prstGeom>
          <a:noFill/>
          <a:ln w="190500">
            <a:solidFill>
              <a:srgbClr val="728EB5"/>
            </a:solidFill>
            <a:miter lim="800000"/>
            <a:headEnd/>
            <a:tailEnd/>
          </a:ln>
          <a:effectLst>
            <a:outerShdw dist="35921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pitchFamily="96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133600"/>
            <a:ext cx="54102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The International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	Dyslexia Association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700" dirty="0"/>
              <a:t>40 York Road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700" dirty="0"/>
              <a:t>	4</a:t>
            </a:r>
            <a:r>
              <a:rPr lang="en-US" sz="2700" baseline="30000" dirty="0"/>
              <a:t>th</a:t>
            </a:r>
            <a:r>
              <a:rPr lang="en-US" sz="2700" dirty="0"/>
              <a:t> Floor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2700" dirty="0"/>
              <a:t>	Baltimore, Maryland  21204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/>
              <a:t>www.interdys.org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/>
              <a:t>1-800-ABCD123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800" dirty="0"/>
              <a:t>410-296-0232</a:t>
            </a:r>
          </a:p>
        </p:txBody>
      </p:sp>
    </p:spTree>
    <p:extLst>
      <p:ext uri="{BB962C8B-B14F-4D97-AF65-F5344CB8AC3E}">
        <p14:creationId xmlns:p14="http://schemas.microsoft.com/office/powerpoint/2010/main" val="3965044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863" y="342900"/>
            <a:ext cx="8229600" cy="1084684"/>
          </a:xfrm>
        </p:spPr>
        <p:txBody>
          <a:bodyPr/>
          <a:lstStyle/>
          <a:p>
            <a:r>
              <a:rPr lang="en-US" b="1" dirty="0" smtClean="0"/>
              <a:t>Dyslexia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984" y="1287624"/>
            <a:ext cx="9596513" cy="5402425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Dys = abnormal; not in a positive way  	</a:t>
            </a:r>
            <a:r>
              <a:rPr lang="en-US" sz="3500" i="1" dirty="0" smtClean="0"/>
              <a:t>(Greek)</a:t>
            </a:r>
          </a:p>
          <a:p>
            <a:r>
              <a:rPr lang="en-US" sz="3500" dirty="0" smtClean="0"/>
              <a:t>Lex = word  	</a:t>
            </a:r>
            <a:r>
              <a:rPr lang="en-US" sz="3500" i="1" dirty="0" smtClean="0"/>
              <a:t>(</a:t>
            </a:r>
            <a:r>
              <a:rPr lang="en-US" sz="3500" i="1" dirty="0"/>
              <a:t>Greek)</a:t>
            </a:r>
          </a:p>
          <a:p>
            <a:r>
              <a:rPr lang="en-US" sz="3500" dirty="0" smtClean="0"/>
              <a:t>Misconceptions (e.g., see backwards, words jump on the page, colored lenses, marching, eye training)</a:t>
            </a:r>
          </a:p>
          <a:p>
            <a:endParaRPr lang="en-US" sz="3500" dirty="0" smtClean="0"/>
          </a:p>
          <a:p>
            <a:r>
              <a:rPr lang="en-US" sz="3500" dirty="0" smtClean="0"/>
              <a:t>Core deficit is in language, specifically, the phonological system which causes difficulty matching </a:t>
            </a:r>
            <a:r>
              <a:rPr lang="en-US" sz="4300" b="1" u="sng" dirty="0" smtClean="0"/>
              <a:t>speech</a:t>
            </a:r>
            <a:r>
              <a:rPr lang="en-US" sz="3500" b="1" u="sng" dirty="0" smtClean="0"/>
              <a:t> </a:t>
            </a:r>
            <a:r>
              <a:rPr lang="en-US" sz="4300" b="1" u="sng" dirty="0" smtClean="0"/>
              <a:t>sounds</a:t>
            </a:r>
            <a:r>
              <a:rPr lang="en-US" sz="3500" dirty="0" smtClean="0"/>
              <a:t> to letter symbols.</a:t>
            </a:r>
          </a:p>
          <a:p>
            <a:r>
              <a:rPr lang="en-US" sz="3500" dirty="0" smtClean="0"/>
              <a:t>Math and oral language abilities normal or above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54155" y="1119386"/>
            <a:ext cx="10002416" cy="5334000"/>
            <a:chOff x="235" y="672"/>
            <a:chExt cx="5285" cy="336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848" y="677"/>
              <a:ext cx="672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5400000" flipH="1">
              <a:off x="3836" y="2341"/>
              <a:ext cx="3344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-5400000">
              <a:off x="-1440" y="2352"/>
              <a:ext cx="3360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5" y="686"/>
              <a:ext cx="677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40" y="4010"/>
              <a:ext cx="5275" cy="9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9601200" cy="1485900"/>
          </a:xfrm>
        </p:spPr>
        <p:txBody>
          <a:bodyPr/>
          <a:lstStyle/>
          <a:p>
            <a:r>
              <a:rPr lang="en-US" dirty="0" smtClean="0"/>
              <a:t>Dyslexia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7" y="1263888"/>
            <a:ext cx="10700083" cy="510138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…</a:t>
            </a:r>
            <a:r>
              <a:rPr lang="en-US" sz="2800" dirty="0" smtClean="0"/>
              <a:t>a </a:t>
            </a:r>
            <a:r>
              <a:rPr lang="en-US" sz="2800" b="1" dirty="0"/>
              <a:t>specific learning disability</a:t>
            </a:r>
            <a:r>
              <a:rPr lang="en-US" sz="2800" dirty="0"/>
              <a:t> that is </a:t>
            </a:r>
            <a:r>
              <a:rPr lang="en-US" sz="2800" b="1" dirty="0"/>
              <a:t>neurobiological</a:t>
            </a:r>
            <a:r>
              <a:rPr lang="en-US" sz="2800" dirty="0"/>
              <a:t> in origin. It is characterized by difficulties with </a:t>
            </a:r>
            <a:r>
              <a:rPr lang="en-US" sz="2800" b="1" dirty="0"/>
              <a:t>accurate and/or fluent word recognition</a:t>
            </a:r>
            <a:r>
              <a:rPr lang="en-US" sz="2800" dirty="0"/>
              <a:t> and by poor </a:t>
            </a:r>
            <a:r>
              <a:rPr lang="en-US" sz="2800" b="1" dirty="0"/>
              <a:t>spelling</a:t>
            </a:r>
            <a:r>
              <a:rPr lang="en-US" sz="2800" dirty="0"/>
              <a:t> and </a:t>
            </a:r>
            <a:r>
              <a:rPr lang="en-US" sz="2800" b="1" dirty="0"/>
              <a:t>decoding</a:t>
            </a:r>
            <a:r>
              <a:rPr lang="en-US" sz="2800" dirty="0"/>
              <a:t> abilities. These difficulties typically result from a deficit in the </a:t>
            </a:r>
            <a:r>
              <a:rPr lang="en-US" sz="2800" b="1" dirty="0"/>
              <a:t>phonological</a:t>
            </a:r>
            <a:r>
              <a:rPr lang="en-US" sz="2800" dirty="0"/>
              <a:t> component of language that is </a:t>
            </a:r>
            <a:r>
              <a:rPr lang="en-US" sz="2800" b="1" dirty="0"/>
              <a:t>often</a:t>
            </a:r>
            <a:r>
              <a:rPr lang="en-US" sz="2800" dirty="0"/>
              <a:t> </a:t>
            </a:r>
            <a:r>
              <a:rPr lang="en-US" sz="2800" b="1" dirty="0"/>
              <a:t>unexpected</a:t>
            </a:r>
            <a:r>
              <a:rPr lang="en-US" sz="2800" dirty="0"/>
              <a:t> in relation to other cognitive abilities and the provision of effective classroom instruction. </a:t>
            </a:r>
            <a:r>
              <a:rPr lang="en-US" sz="2800" b="1" dirty="0"/>
              <a:t>Secondary consequences</a:t>
            </a:r>
            <a:r>
              <a:rPr lang="en-US" sz="2800" dirty="0"/>
              <a:t> may include problems in reading comprehension and reduced reading experience that can impede growth of </a:t>
            </a:r>
            <a:r>
              <a:rPr lang="en-US" sz="2800" b="1" dirty="0"/>
              <a:t>vocabulary</a:t>
            </a:r>
            <a:r>
              <a:rPr lang="en-US" sz="2800" dirty="0"/>
              <a:t> and </a:t>
            </a:r>
            <a:r>
              <a:rPr lang="en-US" sz="2800" b="1" dirty="0"/>
              <a:t>background knowledge</a:t>
            </a:r>
            <a:r>
              <a:rPr lang="en-US" sz="2800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931" y="470214"/>
            <a:ext cx="9601200" cy="148590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Dyslexia is a specific learning disability that is neurobiological in origin…</a:t>
            </a:r>
            <a:br>
              <a:rPr lang="en-US" sz="4000" b="1" i="1" dirty="0" smtClean="0"/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800" dirty="0" smtClean="0"/>
              <a:t>This definition has been adopted by: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21" y="3497179"/>
            <a:ext cx="9601200" cy="43153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International Dyslexia Association</a:t>
            </a:r>
          </a:p>
          <a:p>
            <a:r>
              <a:rPr lang="en-US" sz="4000" dirty="0" smtClean="0"/>
              <a:t>National Institute of Child Health &amp; Human Development (</a:t>
            </a:r>
            <a:r>
              <a:rPr lang="en-US" sz="3600" i="1" dirty="0" smtClean="0"/>
              <a:t>US Department of Health &amp; Human Services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23731" y="1791478"/>
            <a:ext cx="10832840" cy="4661908"/>
            <a:chOff x="235" y="672"/>
            <a:chExt cx="5285" cy="336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4848" y="677"/>
              <a:ext cx="672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5400000" flipH="1">
              <a:off x="3836" y="2341"/>
              <a:ext cx="3344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rot="-5400000">
              <a:off x="-1440" y="2352"/>
              <a:ext cx="3360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35" y="686"/>
              <a:ext cx="677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40" y="4010"/>
              <a:ext cx="5275" cy="9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266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569F558-B85B-4007-BD72-1B3C71D440A3}" type="slidenum">
              <a:rPr lang="en-US" sz="140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9" y="1676400"/>
            <a:ext cx="9255967" cy="4572000"/>
          </a:xfrm>
        </p:spPr>
        <p:txBody>
          <a:bodyPr>
            <a:normAutofit/>
          </a:bodyPr>
          <a:lstStyle/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caused by </a:t>
            </a:r>
            <a:r>
              <a:rPr lang="en-US" sz="3200" dirty="0" smtClean="0"/>
              <a:t>a visual problem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caused by lack </a:t>
            </a:r>
            <a:r>
              <a:rPr lang="en-US" sz="3200" dirty="0"/>
              <a:t>of motivation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occurs in all </a:t>
            </a:r>
            <a:r>
              <a:rPr lang="en-US" sz="3200" dirty="0"/>
              <a:t>socioeconomic levels 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occurs slightly </a:t>
            </a:r>
            <a:r>
              <a:rPr lang="en-US" sz="3200" dirty="0"/>
              <a:t>more </a:t>
            </a:r>
            <a:r>
              <a:rPr lang="en-US" sz="3200" dirty="0" smtClean="0"/>
              <a:t>in boys </a:t>
            </a:r>
            <a:r>
              <a:rPr lang="en-US" sz="3200" dirty="0"/>
              <a:t>than girls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may </a:t>
            </a:r>
            <a:r>
              <a:rPr lang="en-US" sz="3200" dirty="0"/>
              <a:t>occur in spite of good </a:t>
            </a:r>
            <a:r>
              <a:rPr lang="en-US" sz="3200" dirty="0" smtClean="0"/>
              <a:t>classroom instruction 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is </a:t>
            </a:r>
            <a:r>
              <a:rPr lang="en-US" sz="3200" dirty="0"/>
              <a:t>resistant to intervention</a:t>
            </a:r>
          </a:p>
          <a:p>
            <a:pPr marL="460375" indent="-460375">
              <a:buFont typeface="Wingdings" pitchFamily="96" charset="2"/>
              <a:buChar char="n"/>
              <a:defRPr/>
            </a:pPr>
            <a:r>
              <a:rPr lang="en-US" sz="3200" dirty="0" smtClean="0"/>
              <a:t>may </a:t>
            </a:r>
            <a:r>
              <a:rPr lang="en-US" sz="3200" dirty="0"/>
              <a:t>occur with other disorders (e.g., ADD)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404" y="207764"/>
            <a:ext cx="8153400" cy="654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600" b="1" dirty="0"/>
              <a:t>Dyslexia</a:t>
            </a:r>
            <a:endParaRPr lang="en-US" b="1" dirty="0" smtClean="0">
              <a:ea typeface="+mj-ea"/>
            </a:endParaRPr>
          </a:p>
        </p:txBody>
      </p:sp>
      <p:grpSp>
        <p:nvGrpSpPr>
          <p:cNvPr id="24582" name="Group 12"/>
          <p:cNvGrpSpPr>
            <a:grpSpLocks/>
          </p:cNvGrpSpPr>
          <p:nvPr/>
        </p:nvGrpSpPr>
        <p:grpSpPr bwMode="auto">
          <a:xfrm>
            <a:off x="1754155" y="1119386"/>
            <a:ext cx="10002416" cy="5334000"/>
            <a:chOff x="235" y="672"/>
            <a:chExt cx="5285" cy="3360"/>
          </a:xfrm>
        </p:grpSpPr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4848" y="677"/>
              <a:ext cx="672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rot="5400000" flipH="1">
              <a:off x="3836" y="2341"/>
              <a:ext cx="3344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rot="-5400000">
              <a:off x="-1440" y="2352"/>
              <a:ext cx="3360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35" y="686"/>
              <a:ext cx="677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240" y="4010"/>
              <a:ext cx="5275" cy="9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4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791" y="377980"/>
            <a:ext cx="9601200" cy="900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A Non-Dyslexic Child’s Journey in G1</a:t>
            </a:r>
            <a:endParaRPr lang="en-US" sz="4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226" y="1917018"/>
            <a:ext cx="8489463" cy="42420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		b				d   </a:t>
            </a:r>
          </a:p>
          <a:p>
            <a:pPr marL="0" indent="0" eaLnBrk="1" hangingPunct="1">
              <a:buNone/>
            </a:pPr>
            <a:endParaRPr lang="en-US" sz="3600" dirty="0"/>
          </a:p>
          <a:p>
            <a:pPr marL="0" indent="0" eaLnBrk="1" hangingPunct="1">
              <a:buNone/>
            </a:pPr>
            <a:r>
              <a:rPr lang="en-US" sz="3600" dirty="0" smtClean="0"/>
              <a:t>		/b/				/d/</a:t>
            </a:r>
          </a:p>
          <a:p>
            <a:pPr marL="0" indent="0" eaLnBrk="1" hangingPunct="1">
              <a:buNone/>
            </a:pPr>
            <a:endParaRPr lang="en-US" sz="3600" dirty="0"/>
          </a:p>
          <a:p>
            <a:pPr marL="0" indent="0" eaLnBrk="1" hangingPunct="1">
              <a:buNone/>
            </a:pPr>
            <a:r>
              <a:rPr lang="en-US" sz="3200" dirty="0" smtClean="0"/>
              <a:t>Over time, speech sounds and graphemes processed simultaneously (automaticity).  Result?  No more mistakes!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889126" y="1398588"/>
            <a:ext cx="9466229" cy="4936898"/>
            <a:chOff x="230" y="881"/>
            <a:chExt cx="5290" cy="2688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982" y="886"/>
              <a:ext cx="53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 flipH="1">
              <a:off x="4168" y="2219"/>
              <a:ext cx="2679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-5400000">
              <a:off x="-1104" y="2225"/>
              <a:ext cx="268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30" y="881"/>
              <a:ext cx="528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40" y="3552"/>
              <a:ext cx="5275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92082" y="252859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20172" y="2625012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5471" y="2449285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74563" y="2536371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12458" y="2441510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43112" y="2562808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30620" y="23469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66548" y="2379598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72571" y="2572138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73766" y="2653004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5693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40377" y="253792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68501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02351" y="2447731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17029" y="2449285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83020" y="24993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48092" y="2361400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01250" y="2562808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50910" y="2631524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47736" y="2675392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578561" y="2522992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75360" y="2711501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639177" y="2635713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790" y="377980"/>
            <a:ext cx="10194279" cy="900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A Dyslexic Child’s Journey in G1 and On</a:t>
            </a:r>
            <a:endParaRPr lang="en-US" sz="4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8385" y="1925966"/>
            <a:ext cx="8489463" cy="424203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		b				 d   </a:t>
            </a:r>
          </a:p>
          <a:p>
            <a:pPr marL="0" indent="0" eaLnBrk="1" hangingPunct="1">
              <a:buNone/>
            </a:pPr>
            <a:endParaRPr lang="en-US" sz="3600" dirty="0"/>
          </a:p>
          <a:p>
            <a:pPr marL="0" indent="0" eaLnBrk="1" hangingPunct="1">
              <a:buNone/>
            </a:pPr>
            <a:r>
              <a:rPr lang="en-US" sz="3600" dirty="0" smtClean="0"/>
              <a:t>		/b/				/d/</a:t>
            </a:r>
          </a:p>
          <a:p>
            <a:pPr marL="0" indent="0" eaLnBrk="1" hangingPunct="1">
              <a:buNone/>
            </a:pPr>
            <a:endParaRPr lang="en-US" sz="3600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889126" y="1398588"/>
            <a:ext cx="9466229" cy="4936898"/>
            <a:chOff x="230" y="881"/>
            <a:chExt cx="5290" cy="2688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982" y="886"/>
              <a:ext cx="53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 flipH="1">
              <a:off x="4168" y="2219"/>
              <a:ext cx="2679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-5400000">
              <a:off x="-1104" y="2225"/>
              <a:ext cx="268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30" y="881"/>
              <a:ext cx="528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40" y="3552"/>
              <a:ext cx="5275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92082" y="252859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20172" y="2625012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32138" y="260039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74563" y="2536371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12458" y="2441510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43112" y="2562808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30620" y="23469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65126" y="2228754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5693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40377" y="253792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68501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83020" y="24993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20084" y="2632587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53052" y="2614221"/>
            <a:ext cx="2924978" cy="1039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14102" y="2796924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92576" y="2270661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67763" y="2208246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245612" y="2388817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10354" y="2534031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59" y="4608453"/>
            <a:ext cx="848506" cy="1131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88" y="4749061"/>
            <a:ext cx="1340096" cy="850123"/>
          </a:xfrm>
          <a:prstGeom prst="rect">
            <a:avLst/>
          </a:prstGeom>
        </p:spPr>
      </p:pic>
      <p:sp>
        <p:nvSpPr>
          <p:cNvPr id="2" name="AutoShape 2" descr="Image result for pictures of open lips"/>
          <p:cNvSpPr>
            <a:spLocks noChangeAspect="1" noChangeArrowheads="1"/>
          </p:cNvSpPr>
          <p:nvPr/>
        </p:nvSpPr>
        <p:spPr bwMode="auto">
          <a:xfrm>
            <a:off x="9417806" y="4739135"/>
            <a:ext cx="1360042" cy="10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pictures of open lips"/>
          <p:cNvSpPr>
            <a:spLocks noChangeAspect="1" noChangeArrowheads="1"/>
          </p:cNvSpPr>
          <p:nvPr/>
        </p:nvSpPr>
        <p:spPr bwMode="auto">
          <a:xfrm>
            <a:off x="4188833" y="27083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ictures of open li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790" y="377980"/>
            <a:ext cx="10194279" cy="900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A Dyslexic Child’s Journey in G1 and On</a:t>
            </a:r>
            <a:endParaRPr lang="en-US" sz="4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8385" y="1925966"/>
            <a:ext cx="8489463" cy="424203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 smtClean="0"/>
              <a:t>	 </a:t>
            </a:r>
            <a:r>
              <a:rPr lang="en-US" sz="3600" dirty="0" smtClean="0"/>
              <a:t>     what</a:t>
            </a:r>
            <a:r>
              <a:rPr lang="en-US" sz="3600" dirty="0" smtClean="0"/>
              <a:t>		</a:t>
            </a:r>
            <a:r>
              <a:rPr lang="en-US" sz="3600" dirty="0"/>
              <a:t>	</a:t>
            </a:r>
            <a:r>
              <a:rPr lang="en-US" sz="3600" dirty="0" smtClean="0"/>
              <a:t> 	that</a:t>
            </a:r>
            <a:r>
              <a:rPr lang="en-US" sz="3600" dirty="0" smtClean="0"/>
              <a:t>   </a:t>
            </a:r>
            <a:endParaRPr lang="en-US" sz="3600" dirty="0" smtClean="0"/>
          </a:p>
          <a:p>
            <a:pPr marL="0" indent="0" eaLnBrk="1" hangingPunct="1">
              <a:buNone/>
            </a:pPr>
            <a:endParaRPr lang="en-US" sz="3600" dirty="0"/>
          </a:p>
          <a:p>
            <a:pPr marL="0" indent="0" eaLnBrk="1" hangingPunct="1"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      /</a:t>
            </a:r>
            <a:r>
              <a:rPr lang="en-US" sz="3600" dirty="0" err="1" smtClean="0"/>
              <a:t>w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ŭ</a:t>
            </a:r>
            <a:r>
              <a:rPr lang="en-US" sz="3600" dirty="0" err="1" smtClean="0"/>
              <a:t>t</a:t>
            </a:r>
            <a:r>
              <a:rPr lang="en-US" sz="3600" dirty="0" smtClean="0"/>
              <a:t>/</a:t>
            </a:r>
            <a:r>
              <a:rPr lang="en-US" sz="3600" dirty="0" smtClean="0"/>
              <a:t>				</a:t>
            </a:r>
            <a:r>
              <a:rPr lang="en-US" sz="3600" dirty="0" smtClean="0"/>
              <a:t>/</a:t>
            </a:r>
            <a:r>
              <a:rPr lang="en-US" sz="3600" dirty="0" err="1" smtClean="0">
                <a:latin typeface="Century Gothic" panose="020B0502020202020204" pitchFamily="34" charset="0"/>
                <a:ea typeface="Cambria Math" panose="02040503050406030204" pitchFamily="18" charset="0"/>
              </a:rPr>
              <a:t>ð</a:t>
            </a:r>
            <a:r>
              <a:rPr lang="en-US" sz="3600" dirty="0" err="1" smtClean="0">
                <a:latin typeface="Century Gothic" panose="020B0502020202020204" pitchFamily="34" charset="0"/>
                <a:ea typeface="Cambria Math" panose="02040503050406030204" pitchFamily="18" charset="0"/>
              </a:rPr>
              <a:t>ă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3600" dirty="0" smtClean="0"/>
              <a:t>/</a:t>
            </a:r>
            <a:endParaRPr lang="en-US" sz="3600" dirty="0" smtClean="0"/>
          </a:p>
          <a:p>
            <a:pPr marL="0" indent="0" eaLnBrk="1" hangingPunct="1">
              <a:buNone/>
            </a:pPr>
            <a:endParaRPr lang="en-US" sz="3600" dirty="0"/>
          </a:p>
          <a:p>
            <a:pPr marL="0" indent="0" eaLnBrk="1" hangingPunct="1">
              <a:buNone/>
            </a:pPr>
            <a:r>
              <a:rPr lang="en-US" sz="3600" dirty="0" smtClean="0"/>
              <a:t>	quit</a:t>
            </a:r>
            <a:r>
              <a:rPr lang="en-US" sz="3600" dirty="0" smtClean="0"/>
              <a:t>, quiet, quite		and, said</a:t>
            </a:r>
          </a:p>
          <a:p>
            <a:pPr marL="0" indent="0" eaLnBrk="1" hangingPunct="1">
              <a:buNone/>
            </a:pPr>
            <a:r>
              <a:rPr lang="en-US" sz="3600" dirty="0" smtClean="0"/>
              <a:t>ever</a:t>
            </a:r>
            <a:r>
              <a:rPr lang="en-US" sz="3600" dirty="0" smtClean="0"/>
              <a:t>, every, very ever	</a:t>
            </a:r>
            <a:r>
              <a:rPr lang="en-US" sz="3600" dirty="0" smtClean="0"/>
              <a:t>though, through</a:t>
            </a:r>
            <a:endParaRPr lang="en-US" sz="36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889126" y="1398588"/>
            <a:ext cx="9466229" cy="4936898"/>
            <a:chOff x="230" y="881"/>
            <a:chExt cx="5290" cy="2688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982" y="886"/>
              <a:ext cx="53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 flipH="1">
              <a:off x="4168" y="2219"/>
              <a:ext cx="2679" cy="5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-5400000">
              <a:off x="-1104" y="2225"/>
              <a:ext cx="2688" cy="0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30" y="881"/>
              <a:ext cx="528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40" y="3552"/>
              <a:ext cx="5275" cy="7"/>
            </a:xfrm>
            <a:prstGeom prst="line">
              <a:avLst/>
            </a:prstGeom>
            <a:noFill/>
            <a:ln w="38100">
              <a:solidFill>
                <a:srgbClr val="728EB5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92082" y="252859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20172" y="2625012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5471" y="2449285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74563" y="2536371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12458" y="2441510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43112" y="2562808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30620" y="23469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65126" y="2228754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5693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40377" y="2537926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868501" y="2648737"/>
            <a:ext cx="74645" cy="737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83020" y="2499310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20084" y="2632587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53052" y="2614221"/>
            <a:ext cx="2924978" cy="1039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14102" y="2796924"/>
            <a:ext cx="3041780" cy="1089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192576" y="2270661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67763" y="2208246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245612" y="2388817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210354" y="2534031"/>
            <a:ext cx="2730708" cy="12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226</TotalTime>
  <Words>532</Words>
  <Application>Microsoft Office PowerPoint</Application>
  <PresentationFormat>Widescreen</PresentationFormat>
  <Paragraphs>126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Cambria Math</vt:lpstr>
      <vt:lpstr>Century Gothic</vt:lpstr>
      <vt:lpstr>Franklin Gothic Book</vt:lpstr>
      <vt:lpstr>Tahoma</vt:lpstr>
      <vt:lpstr>Times New Roman</vt:lpstr>
      <vt:lpstr>Wingdings</vt:lpstr>
      <vt:lpstr>Crop</vt:lpstr>
      <vt:lpstr>Dyslexia basics </vt:lpstr>
      <vt:lpstr>University of utah reading clinic </vt:lpstr>
      <vt:lpstr>Dyslexia Basics</vt:lpstr>
      <vt:lpstr>Dyslexia is…</vt:lpstr>
      <vt:lpstr>Dyslexia is a specific learning disability that is neurobiological in origin…  This definition has been adopted by:</vt:lpstr>
      <vt:lpstr>Dyslexia</vt:lpstr>
      <vt:lpstr>A Non-Dyslexic Child’s Journey in G1</vt:lpstr>
      <vt:lpstr>A Dyslexic Child’s Journey in G1 and On</vt:lpstr>
      <vt:lpstr>A Dyslexic Child’s Journey in G1 and On</vt:lpstr>
      <vt:lpstr>What Can Teachers &amp; Parents Do?</vt:lpstr>
      <vt:lpstr>What Can Teachers &amp; Parents Do?</vt:lpstr>
      <vt:lpstr>What Can Teachers &amp; Parents Do?</vt:lpstr>
      <vt:lpstr>What Can a Parent Do at Home?</vt:lpstr>
      <vt:lpstr>PowerPoint Presentation</vt:lpstr>
      <vt:lpstr>PowerPoint Presentation</vt:lpstr>
      <vt:lpstr>PowerPoint Presentation</vt:lpstr>
      <vt:lpstr>PowerPoint Presentation</vt:lpstr>
      <vt:lpstr>Students Who Do Not Qualify for an IEP</vt:lpstr>
      <vt:lpstr>UURC Services</vt:lpstr>
      <vt:lpstr>www.uurc.utah.edu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basics</dc:title>
  <dc:creator>kathleen brown</dc:creator>
  <cp:lastModifiedBy>kathleen brown</cp:lastModifiedBy>
  <cp:revision>27</cp:revision>
  <dcterms:created xsi:type="dcterms:W3CDTF">2017-02-14T02:13:38Z</dcterms:created>
  <dcterms:modified xsi:type="dcterms:W3CDTF">2017-07-26T23:36:52Z</dcterms:modified>
</cp:coreProperties>
</file>