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sldIdLst>
    <p:sldId id="280" r:id="rId2"/>
    <p:sldId id="312" r:id="rId3"/>
    <p:sldId id="261" r:id="rId4"/>
    <p:sldId id="303" r:id="rId5"/>
    <p:sldId id="260" r:id="rId6"/>
    <p:sldId id="258" r:id="rId7"/>
    <p:sldId id="259" r:id="rId8"/>
    <p:sldId id="262" r:id="rId9"/>
    <p:sldId id="263" r:id="rId10"/>
    <p:sldId id="264" r:id="rId11"/>
    <p:sldId id="302" r:id="rId12"/>
    <p:sldId id="297" r:id="rId13"/>
    <p:sldId id="313" r:id="rId14"/>
    <p:sldId id="304" r:id="rId15"/>
    <p:sldId id="295" r:id="rId16"/>
    <p:sldId id="305" r:id="rId17"/>
    <p:sldId id="300" r:id="rId18"/>
    <p:sldId id="296" r:id="rId19"/>
    <p:sldId id="315" r:id="rId20"/>
    <p:sldId id="267" r:id="rId21"/>
    <p:sldId id="268" r:id="rId22"/>
    <p:sldId id="269" r:id="rId23"/>
    <p:sldId id="270" r:id="rId24"/>
    <p:sldId id="271" r:id="rId25"/>
    <p:sldId id="272" r:id="rId26"/>
    <p:sldId id="314" r:id="rId27"/>
    <p:sldId id="273" r:id="rId28"/>
    <p:sldId id="274" r:id="rId29"/>
    <p:sldId id="290" r:id="rId30"/>
    <p:sldId id="287" r:id="rId31"/>
    <p:sldId id="288" r:id="rId32"/>
    <p:sldId id="285" r:id="rId33"/>
    <p:sldId id="283" r:id="rId34"/>
    <p:sldId id="284" r:id="rId35"/>
    <p:sldId id="307" r:id="rId36"/>
    <p:sldId id="309" r:id="rId37"/>
    <p:sldId id="291" r:id="rId38"/>
    <p:sldId id="293" r:id="rId39"/>
    <p:sldId id="310" r:id="rId40"/>
    <p:sldId id="31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C6"/>
    <a:srgbClr val="A6311E"/>
    <a:srgbClr val="6A1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76387" autoAdjust="0"/>
  </p:normalViewPr>
  <p:slideViewPr>
    <p:cSldViewPr snapToGrid="0">
      <p:cViewPr varScale="1">
        <p:scale>
          <a:sx n="69" d="100"/>
          <a:sy n="69" d="100"/>
        </p:scale>
        <p:origin x="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5DDD4-6028-4995-8730-76DBFABE7E3F}" type="datetimeFigureOut">
              <a:rPr lang="en-US" smtClean="0"/>
              <a:t>10/6/2016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60989-AC6C-4656-B3B4-C56796125FB5}" type="slidenum">
              <a:rPr lang="en-US" smtClean="0"/>
              <a:t>‹#›</a:t>
            </a:fld>
            <a:endParaRPr lang="en-US" dirty="0"/>
          </a:p>
        </p:txBody>
      </p:sp>
    </p:spTree>
    <p:extLst>
      <p:ext uri="{BB962C8B-B14F-4D97-AF65-F5344CB8AC3E}">
        <p14:creationId xmlns:p14="http://schemas.microsoft.com/office/powerpoint/2010/main" val="360064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1</a:t>
            </a:fld>
            <a:endParaRPr lang="en-US" dirty="0"/>
          </a:p>
        </p:txBody>
      </p:sp>
    </p:spTree>
    <p:extLst>
      <p:ext uri="{BB962C8B-B14F-4D97-AF65-F5344CB8AC3E}">
        <p14:creationId xmlns:p14="http://schemas.microsoft.com/office/powerpoint/2010/main" val="243736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10</a:t>
            </a:fld>
            <a:endParaRPr lang="en-US" dirty="0"/>
          </a:p>
        </p:txBody>
      </p:sp>
    </p:spTree>
    <p:extLst>
      <p:ext uri="{BB962C8B-B14F-4D97-AF65-F5344CB8AC3E}">
        <p14:creationId xmlns:p14="http://schemas.microsoft.com/office/powerpoint/2010/main" val="104112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1E60989-AC6C-4656-B3B4-C56796125FB5}" type="slidenum">
              <a:rPr lang="en-US" smtClean="0"/>
              <a:t>11</a:t>
            </a:fld>
            <a:endParaRPr lang="en-US" dirty="0"/>
          </a:p>
        </p:txBody>
      </p:sp>
    </p:spTree>
    <p:extLst>
      <p:ext uri="{BB962C8B-B14F-4D97-AF65-F5344CB8AC3E}">
        <p14:creationId xmlns:p14="http://schemas.microsoft.com/office/powerpoint/2010/main" val="3035373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a:p>
        </p:txBody>
      </p:sp>
      <p:sp>
        <p:nvSpPr>
          <p:cNvPr id="4" name="Slide Number Placeholder 3"/>
          <p:cNvSpPr>
            <a:spLocks noGrp="1"/>
          </p:cNvSpPr>
          <p:nvPr>
            <p:ph type="sldNum" sz="quarter" idx="10"/>
          </p:nvPr>
        </p:nvSpPr>
        <p:spPr/>
        <p:txBody>
          <a:bodyPr/>
          <a:lstStyle/>
          <a:p>
            <a:fld id="{605B58A1-58B9-AB4A-A5E0-7E36928C695B}" type="slidenum">
              <a:rPr lang="en-US" smtClean="0"/>
              <a:pPr/>
              <a:t>12</a:t>
            </a:fld>
            <a:endParaRPr lang="en-US" dirty="0"/>
          </a:p>
        </p:txBody>
      </p:sp>
    </p:spTree>
    <p:extLst>
      <p:ext uri="{BB962C8B-B14F-4D97-AF65-F5344CB8AC3E}">
        <p14:creationId xmlns:p14="http://schemas.microsoft.com/office/powerpoint/2010/main" val="1713086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13</a:t>
            </a:fld>
            <a:endParaRPr lang="en-US" dirty="0"/>
          </a:p>
        </p:txBody>
      </p:sp>
    </p:spTree>
    <p:extLst>
      <p:ext uri="{BB962C8B-B14F-4D97-AF65-F5344CB8AC3E}">
        <p14:creationId xmlns:p14="http://schemas.microsoft.com/office/powerpoint/2010/main" val="73902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14</a:t>
            </a:fld>
            <a:endParaRPr lang="en-US" dirty="0"/>
          </a:p>
        </p:txBody>
      </p:sp>
    </p:spTree>
    <p:extLst>
      <p:ext uri="{BB962C8B-B14F-4D97-AF65-F5344CB8AC3E}">
        <p14:creationId xmlns:p14="http://schemas.microsoft.com/office/powerpoint/2010/main" val="78555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15</a:t>
            </a:fld>
            <a:endParaRPr lang="en-US" dirty="0"/>
          </a:p>
        </p:txBody>
      </p:sp>
    </p:spTree>
    <p:extLst>
      <p:ext uri="{BB962C8B-B14F-4D97-AF65-F5344CB8AC3E}">
        <p14:creationId xmlns:p14="http://schemas.microsoft.com/office/powerpoint/2010/main" val="86614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16</a:t>
            </a:fld>
            <a:endParaRPr lang="en-US" dirty="0"/>
          </a:p>
        </p:txBody>
      </p:sp>
    </p:spTree>
    <p:extLst>
      <p:ext uri="{BB962C8B-B14F-4D97-AF65-F5344CB8AC3E}">
        <p14:creationId xmlns:p14="http://schemas.microsoft.com/office/powerpoint/2010/main" val="1529477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A1E60989-AC6C-4656-B3B4-C56796125FB5}" type="slidenum">
              <a:rPr lang="en-US" smtClean="0"/>
              <a:t>17</a:t>
            </a:fld>
            <a:endParaRPr lang="en-US" dirty="0"/>
          </a:p>
        </p:txBody>
      </p:sp>
    </p:spTree>
    <p:extLst>
      <p:ext uri="{BB962C8B-B14F-4D97-AF65-F5344CB8AC3E}">
        <p14:creationId xmlns:p14="http://schemas.microsoft.com/office/powerpoint/2010/main" val="2777239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18</a:t>
            </a:fld>
            <a:endParaRPr lang="en-US" dirty="0"/>
          </a:p>
        </p:txBody>
      </p:sp>
    </p:spTree>
    <p:extLst>
      <p:ext uri="{BB962C8B-B14F-4D97-AF65-F5344CB8AC3E}">
        <p14:creationId xmlns:p14="http://schemas.microsoft.com/office/powerpoint/2010/main" val="1250036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1E60989-AC6C-4656-B3B4-C56796125FB5}" type="slidenum">
              <a:rPr lang="en-US" smtClean="0"/>
              <a:t>19</a:t>
            </a:fld>
            <a:endParaRPr lang="en-US" dirty="0"/>
          </a:p>
        </p:txBody>
      </p:sp>
    </p:spTree>
    <p:extLst>
      <p:ext uri="{BB962C8B-B14F-4D97-AF65-F5344CB8AC3E}">
        <p14:creationId xmlns:p14="http://schemas.microsoft.com/office/powerpoint/2010/main" val="37959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a:p>
        </p:txBody>
      </p:sp>
      <p:sp>
        <p:nvSpPr>
          <p:cNvPr id="4" name="Slide Number Placeholder 3"/>
          <p:cNvSpPr>
            <a:spLocks noGrp="1"/>
          </p:cNvSpPr>
          <p:nvPr>
            <p:ph type="sldNum" sz="quarter" idx="10"/>
          </p:nvPr>
        </p:nvSpPr>
        <p:spPr/>
        <p:txBody>
          <a:bodyPr/>
          <a:lstStyle/>
          <a:p>
            <a:fld id="{605B58A1-58B9-AB4A-A5E0-7E36928C695B}" type="slidenum">
              <a:rPr lang="en-US" smtClean="0"/>
              <a:pPr/>
              <a:t>2</a:t>
            </a:fld>
            <a:endParaRPr lang="en-US"/>
          </a:p>
        </p:txBody>
      </p:sp>
    </p:spTree>
    <p:extLst>
      <p:ext uri="{BB962C8B-B14F-4D97-AF65-F5344CB8AC3E}">
        <p14:creationId xmlns:p14="http://schemas.microsoft.com/office/powerpoint/2010/main" val="1537455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20</a:t>
            </a:fld>
            <a:endParaRPr lang="en-US" dirty="0"/>
          </a:p>
        </p:txBody>
      </p:sp>
    </p:spTree>
    <p:extLst>
      <p:ext uri="{BB962C8B-B14F-4D97-AF65-F5344CB8AC3E}">
        <p14:creationId xmlns:p14="http://schemas.microsoft.com/office/powerpoint/2010/main" val="16873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22</a:t>
            </a:fld>
            <a:endParaRPr lang="en-US" dirty="0"/>
          </a:p>
        </p:txBody>
      </p:sp>
    </p:spTree>
    <p:extLst>
      <p:ext uri="{BB962C8B-B14F-4D97-AF65-F5344CB8AC3E}">
        <p14:creationId xmlns:p14="http://schemas.microsoft.com/office/powerpoint/2010/main" val="3029734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24</a:t>
            </a:fld>
            <a:endParaRPr lang="en-US" dirty="0"/>
          </a:p>
        </p:txBody>
      </p:sp>
    </p:spTree>
    <p:extLst>
      <p:ext uri="{BB962C8B-B14F-4D97-AF65-F5344CB8AC3E}">
        <p14:creationId xmlns:p14="http://schemas.microsoft.com/office/powerpoint/2010/main" val="1560521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26</a:t>
            </a:fld>
            <a:endParaRPr lang="en-US" dirty="0"/>
          </a:p>
        </p:txBody>
      </p:sp>
    </p:spTree>
    <p:extLst>
      <p:ext uri="{BB962C8B-B14F-4D97-AF65-F5344CB8AC3E}">
        <p14:creationId xmlns:p14="http://schemas.microsoft.com/office/powerpoint/2010/main" val="3504401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27</a:t>
            </a:fld>
            <a:endParaRPr lang="en-US" dirty="0"/>
          </a:p>
        </p:txBody>
      </p:sp>
    </p:spTree>
    <p:extLst>
      <p:ext uri="{BB962C8B-B14F-4D97-AF65-F5344CB8AC3E}">
        <p14:creationId xmlns:p14="http://schemas.microsoft.com/office/powerpoint/2010/main" val="2071857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28</a:t>
            </a:fld>
            <a:endParaRPr lang="en-US" dirty="0"/>
          </a:p>
        </p:txBody>
      </p:sp>
    </p:spTree>
    <p:extLst>
      <p:ext uri="{BB962C8B-B14F-4D97-AF65-F5344CB8AC3E}">
        <p14:creationId xmlns:p14="http://schemas.microsoft.com/office/powerpoint/2010/main" val="365050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36</a:t>
            </a:fld>
            <a:endParaRPr lang="en-US" dirty="0"/>
          </a:p>
        </p:txBody>
      </p:sp>
    </p:spTree>
    <p:extLst>
      <p:ext uri="{BB962C8B-B14F-4D97-AF65-F5344CB8AC3E}">
        <p14:creationId xmlns:p14="http://schemas.microsoft.com/office/powerpoint/2010/main" val="3765614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37</a:t>
            </a:fld>
            <a:endParaRPr lang="en-US" dirty="0"/>
          </a:p>
        </p:txBody>
      </p:sp>
    </p:spTree>
    <p:extLst>
      <p:ext uri="{BB962C8B-B14F-4D97-AF65-F5344CB8AC3E}">
        <p14:creationId xmlns:p14="http://schemas.microsoft.com/office/powerpoint/2010/main" val="584442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38</a:t>
            </a:fld>
            <a:endParaRPr lang="en-US" dirty="0"/>
          </a:p>
        </p:txBody>
      </p:sp>
    </p:spTree>
    <p:extLst>
      <p:ext uri="{BB962C8B-B14F-4D97-AF65-F5344CB8AC3E}">
        <p14:creationId xmlns:p14="http://schemas.microsoft.com/office/powerpoint/2010/main" val="4133759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39</a:t>
            </a:fld>
            <a:endParaRPr lang="en-US" dirty="0"/>
          </a:p>
        </p:txBody>
      </p:sp>
    </p:spTree>
    <p:extLst>
      <p:ext uri="{BB962C8B-B14F-4D97-AF65-F5344CB8AC3E}">
        <p14:creationId xmlns:p14="http://schemas.microsoft.com/office/powerpoint/2010/main" val="406933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1E60989-AC6C-4656-B3B4-C56796125FB5}" type="slidenum">
              <a:rPr lang="en-US" smtClean="0"/>
              <a:t>3</a:t>
            </a:fld>
            <a:endParaRPr lang="en-US" dirty="0"/>
          </a:p>
        </p:txBody>
      </p:sp>
    </p:spTree>
    <p:extLst>
      <p:ext uri="{BB962C8B-B14F-4D97-AF65-F5344CB8AC3E}">
        <p14:creationId xmlns:p14="http://schemas.microsoft.com/office/powerpoint/2010/main" val="2098799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40</a:t>
            </a:fld>
            <a:endParaRPr lang="en-US" dirty="0"/>
          </a:p>
        </p:txBody>
      </p:sp>
    </p:spTree>
    <p:extLst>
      <p:ext uri="{BB962C8B-B14F-4D97-AF65-F5344CB8AC3E}">
        <p14:creationId xmlns:p14="http://schemas.microsoft.com/office/powerpoint/2010/main" val="299725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4</a:t>
            </a:fld>
            <a:endParaRPr lang="en-US" dirty="0"/>
          </a:p>
        </p:txBody>
      </p:sp>
    </p:spTree>
    <p:extLst>
      <p:ext uri="{BB962C8B-B14F-4D97-AF65-F5344CB8AC3E}">
        <p14:creationId xmlns:p14="http://schemas.microsoft.com/office/powerpoint/2010/main" val="234084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1E60989-AC6C-4656-B3B4-C56796125FB5}" type="slidenum">
              <a:rPr lang="en-US" smtClean="0"/>
              <a:t>5</a:t>
            </a:fld>
            <a:endParaRPr lang="en-US" dirty="0"/>
          </a:p>
        </p:txBody>
      </p:sp>
    </p:spTree>
    <p:extLst>
      <p:ext uri="{BB962C8B-B14F-4D97-AF65-F5344CB8AC3E}">
        <p14:creationId xmlns:p14="http://schemas.microsoft.com/office/powerpoint/2010/main" val="13714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1E60989-AC6C-4656-B3B4-C56796125FB5}" type="slidenum">
              <a:rPr lang="en-US" smtClean="0"/>
              <a:t>6</a:t>
            </a:fld>
            <a:endParaRPr lang="en-US" dirty="0"/>
          </a:p>
        </p:txBody>
      </p:sp>
    </p:spTree>
    <p:extLst>
      <p:ext uri="{BB962C8B-B14F-4D97-AF65-F5344CB8AC3E}">
        <p14:creationId xmlns:p14="http://schemas.microsoft.com/office/powerpoint/2010/main" val="233041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7</a:t>
            </a:fld>
            <a:endParaRPr lang="en-US" dirty="0"/>
          </a:p>
        </p:txBody>
      </p:sp>
    </p:spTree>
    <p:extLst>
      <p:ext uri="{BB962C8B-B14F-4D97-AF65-F5344CB8AC3E}">
        <p14:creationId xmlns:p14="http://schemas.microsoft.com/office/powerpoint/2010/main" val="98137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8</a:t>
            </a:fld>
            <a:endParaRPr lang="en-US" dirty="0"/>
          </a:p>
        </p:txBody>
      </p:sp>
    </p:spTree>
    <p:extLst>
      <p:ext uri="{BB962C8B-B14F-4D97-AF65-F5344CB8AC3E}">
        <p14:creationId xmlns:p14="http://schemas.microsoft.com/office/powerpoint/2010/main" val="193009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60989-AC6C-4656-B3B4-C56796125FB5}" type="slidenum">
              <a:rPr lang="en-US" smtClean="0"/>
              <a:t>9</a:t>
            </a:fld>
            <a:endParaRPr lang="en-US" dirty="0"/>
          </a:p>
        </p:txBody>
      </p:sp>
    </p:spTree>
    <p:extLst>
      <p:ext uri="{BB962C8B-B14F-4D97-AF65-F5344CB8AC3E}">
        <p14:creationId xmlns:p14="http://schemas.microsoft.com/office/powerpoint/2010/main" val="34809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7133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196778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311365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309491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2166399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4005235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2327038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70487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122384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205056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98678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193758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295431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355374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201678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195999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A7B43-3FC2-4816-AE58-0BCF869C62C1}" type="datetimeFigureOut">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D1F59-7D7B-48C6-9F70-14F5C8DF43C7}" type="slidenum">
              <a:rPr lang="en-US" smtClean="0"/>
              <a:t>‹#›</a:t>
            </a:fld>
            <a:endParaRPr lang="en-US" dirty="0"/>
          </a:p>
        </p:txBody>
      </p:sp>
    </p:spTree>
    <p:extLst>
      <p:ext uri="{BB962C8B-B14F-4D97-AF65-F5344CB8AC3E}">
        <p14:creationId xmlns:p14="http://schemas.microsoft.com/office/powerpoint/2010/main" val="406977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CA7B43-3FC2-4816-AE58-0BCF869C62C1}" type="datetimeFigureOut">
              <a:rPr lang="en-US" smtClean="0"/>
              <a:t>10/6/2016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0D1F59-7D7B-48C6-9F70-14F5C8DF43C7}" type="slidenum">
              <a:rPr lang="en-US" smtClean="0"/>
              <a:t>‹#›</a:t>
            </a:fld>
            <a:endParaRPr lang="en-US" dirty="0"/>
          </a:p>
        </p:txBody>
      </p:sp>
    </p:spTree>
    <p:extLst>
      <p:ext uri="{BB962C8B-B14F-4D97-AF65-F5344CB8AC3E}">
        <p14:creationId xmlns:p14="http://schemas.microsoft.com/office/powerpoint/2010/main" val="3343441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uurc.utah.edu/Educators/Links.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uurc.utah.edu/General/Workshops.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athome.readinghorizons.com/store/discovery/overview" TargetMode="External"/><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athome.readinghorizons.com/Store/elevate/Overvi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urc.utah.edu/General/ReadLevels.php#Instructiona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uurc.utah.edu/General/ReadLevels.php#Independ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rbookfind.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www.scholastic.com/bookwizar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uurc.utah.edu/Educators/Links.php"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file:///C:\Users\UURC\Documents\2016%20Assignments\Wasatch%20Reading%20Summit\textproject.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textproject.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textproject.org/classroom-materials/students/fyi-for-kids/" TargetMode="Externa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o.learningally.org/about-learning-ally/what-we-do/help-learning-disabilities/who-qualifies/#i-do-not-have-an-iep-or-504-plan-but-a-clinician-has-diagnosed-me-with-a-print-disability" TargetMode="External"/><Relationship Id="rId2" Type="http://schemas.openxmlformats.org/officeDocument/2006/relationships/hyperlink" Target="https://go.learningally.org/about-learning-ally/what-we-do/help-learning-disabilities/who-qualifies/#i-have-an-iep-504-plan" TargetMode="Externa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hyperlink" Target="https://go.learningally.org/about-learning-ally/what-we-do/help-learning-disabilities/who-qualifies/#i-dont-have-any-documentation" TargetMode="External"/><Relationship Id="rId4" Type="http://schemas.openxmlformats.org/officeDocument/2006/relationships/hyperlink" Target="https://go.learningally.org/about-learning-ally/what-we-do/help-learning-disabilities/who-qualifies/#i-am-a-bookshare-or-nls-memb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Layout" Target="../slideLayouts/slideLayout2.xml"/><Relationship Id="rId1" Type="http://schemas.openxmlformats.org/officeDocument/2006/relationships/video" Target="https://www.youtube.com/embed/fqRiLCwL48c" TargetMode="Externa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yslexiaida.org/dr-cheesmans-app-chat-find-the-best-literacy-apps-for-preschool-and-kindergarten-children" TargetMode="External"/><Relationship Id="rId3" Type="http://schemas.openxmlformats.org/officeDocument/2006/relationships/image" Target="../media/image51.JPG"/><Relationship Id="rId7" Type="http://schemas.openxmlformats.org/officeDocument/2006/relationships/hyperlink" Target="https://dyslexiaida.org/dr-cheesmans-app-chat-dont-miss-these-award-winning-apps-for-vocabulary-and-comprehens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dyslexiaida.org/dr-cheesmans-app-chat-vocabulary-morphology" TargetMode="External"/><Relationship Id="rId5" Type="http://schemas.openxmlformats.org/officeDocument/2006/relationships/hyperlink" Target="https://dyslexiaida.org/dr-cheesmans-app-chat-spelling" TargetMode="External"/><Relationship Id="rId4" Type="http://schemas.openxmlformats.org/officeDocument/2006/relationships/image" Target="../media/image52.JPG"/></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uurc.utah.edu/Educators/Links.ph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athome.readinghorizons.com/workshop/overview"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9776" y="627593"/>
            <a:ext cx="8574622" cy="2616199"/>
          </a:xfrm>
        </p:spPr>
        <p:txBody>
          <a:bodyPr>
            <a:normAutofit fontScale="90000"/>
          </a:bodyPr>
          <a:lstStyle/>
          <a:p>
            <a:pPr algn="l"/>
            <a:r>
              <a:rPr lang="en-US" b="1" dirty="0" smtClean="0">
                <a:solidFill>
                  <a:schemeClr val="accent1"/>
                </a:solidFill>
                <a:effectLst>
                  <a:outerShdw blurRad="38100" dist="38100" dir="2700000" algn="tl">
                    <a:srgbClr val="000000">
                      <a:alpha val="43137"/>
                    </a:srgbClr>
                  </a:outerShdw>
                </a:effectLst>
              </a:rPr>
              <a:t>How to Help Your Struggling Reader at Home</a:t>
            </a:r>
            <a:endParaRPr lang="en-US" b="1" dirty="0">
              <a:solidFill>
                <a:schemeClr val="accent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15377" y="3996266"/>
            <a:ext cx="6987645" cy="2579631"/>
          </a:xfrm>
        </p:spPr>
        <p:txBody>
          <a:bodyPr>
            <a:normAutofit fontScale="77500" lnSpcReduction="20000"/>
          </a:bodyPr>
          <a:lstStyle/>
          <a:p>
            <a:r>
              <a:rPr lang="en-US" sz="4000" b="1" dirty="0" smtClean="0">
                <a:effectLst>
                  <a:outerShdw blurRad="38100" dist="38100" dir="2700000" algn="tl">
                    <a:srgbClr val="000000">
                      <a:alpha val="43137"/>
                    </a:srgbClr>
                  </a:outerShdw>
                </a:effectLst>
              </a:rPr>
              <a:t>Strategies &amp; Resources for Parents</a:t>
            </a:r>
          </a:p>
          <a:p>
            <a:pPr algn="l"/>
            <a:endParaRPr lang="en-US" b="1" dirty="0" smtClean="0">
              <a:effectLst>
                <a:outerShdw blurRad="38100" dist="38100" dir="2700000" algn="tl">
                  <a:srgbClr val="000000">
                    <a:alpha val="43137"/>
                  </a:srgbClr>
                </a:outerShdw>
              </a:effectLst>
            </a:endParaRPr>
          </a:p>
          <a:p>
            <a:pPr algn="l"/>
            <a:endParaRPr lang="en-US" b="1" dirty="0" smtClean="0">
              <a:effectLst>
                <a:outerShdw blurRad="38100" dist="38100" dir="2700000" algn="tl">
                  <a:srgbClr val="000000">
                    <a:alpha val="43137"/>
                  </a:srgbClr>
                </a:outerShdw>
              </a:effectLst>
            </a:endParaRPr>
          </a:p>
          <a:p>
            <a:pPr algn="l">
              <a:lnSpc>
                <a:spcPct val="120000"/>
              </a:lnSpc>
              <a:spcAft>
                <a:spcPts val="0"/>
              </a:spcAft>
            </a:pPr>
            <a:r>
              <a:rPr lang="en-US" b="1" dirty="0" smtClean="0">
                <a:effectLst>
                  <a:outerShdw blurRad="38100" dist="38100" dir="2700000" algn="tl">
                    <a:srgbClr val="000000">
                      <a:alpha val="43137"/>
                    </a:srgbClr>
                  </a:outerShdw>
                </a:effectLst>
              </a:rPr>
              <a:t>Presented by Holly Dean M.Ed.</a:t>
            </a:r>
          </a:p>
          <a:p>
            <a:pPr algn="l">
              <a:lnSpc>
                <a:spcPct val="120000"/>
              </a:lnSpc>
              <a:spcAft>
                <a:spcPts val="0"/>
              </a:spcAft>
            </a:pPr>
            <a:r>
              <a:rPr lang="en-US" b="1" dirty="0" smtClean="0">
                <a:effectLst>
                  <a:outerShdw blurRad="38100" dist="38100" dir="2700000" algn="tl">
                    <a:srgbClr val="000000">
                      <a:alpha val="43137"/>
                    </a:srgbClr>
                  </a:outerShdw>
                </a:effectLst>
              </a:rPr>
              <a:t>Intervention Specialist</a:t>
            </a:r>
          </a:p>
          <a:p>
            <a:pPr algn="l">
              <a:lnSpc>
                <a:spcPct val="120000"/>
              </a:lnSpc>
            </a:pPr>
            <a:r>
              <a:rPr lang="en-US" b="1" dirty="0" smtClean="0">
                <a:effectLst>
                  <a:outerShdw blurRad="38100" dist="38100" dir="2700000" algn="tl">
                    <a:srgbClr val="000000">
                      <a:alpha val="43137"/>
                    </a:srgbClr>
                  </a:outerShdw>
                </a:effectLst>
              </a:rPr>
              <a:t>University of Utah Reading Clinic                      </a:t>
            </a:r>
            <a:r>
              <a:rPr lang="en-US" sz="2300" b="1" dirty="0" smtClean="0">
                <a:effectLst>
                  <a:outerShdw blurRad="38100" dist="38100" dir="2700000" algn="tl">
                    <a:srgbClr val="000000">
                      <a:alpha val="43137"/>
                    </a:srgbClr>
                  </a:outerShdw>
                </a:effectLst>
              </a:rPr>
              <a:t>Wasatch Reading Summit</a:t>
            </a:r>
          </a:p>
          <a:p>
            <a:pPr algn="l">
              <a:lnSpc>
                <a:spcPct val="120000"/>
              </a:lnSpc>
            </a:pPr>
            <a:r>
              <a:rPr lang="en-US" b="1" dirty="0" smtClean="0">
                <a:effectLst>
                  <a:outerShdw blurRad="38100" dist="38100" dir="2700000" algn="tl">
                    <a:srgbClr val="000000">
                      <a:alpha val="43137"/>
                    </a:srgbClr>
                  </a:outerShdw>
                </a:effectLst>
              </a:rPr>
              <a:t>                                                                                            October 7-8, 2016</a:t>
            </a:r>
          </a:p>
          <a:p>
            <a:pPr algn="l"/>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7572172" y="5842889"/>
            <a:ext cx="656298" cy="525038"/>
          </a:xfrm>
          <a:prstGeom prst="rect">
            <a:avLst/>
          </a:prstGeom>
          <a:ln>
            <a:solidFill>
              <a:srgbClr val="C00000"/>
            </a:solidFill>
          </a:ln>
          <a:effectLst>
            <a:outerShdw blurRad="292100" dist="139700" dir="2700000" algn="tl" rotWithShape="0">
              <a:srgbClr val="333333">
                <a:alpha val="65000"/>
              </a:srgbClr>
            </a:outerShdw>
          </a:effectLst>
        </p:spPr>
      </p:pic>
      <p:sp>
        <p:nvSpPr>
          <p:cNvPr id="5" name="TextBox 4"/>
          <p:cNvSpPr txBox="1"/>
          <p:nvPr/>
        </p:nvSpPr>
        <p:spPr>
          <a:xfrm>
            <a:off x="1888586" y="213042"/>
            <a:ext cx="5913844" cy="984885"/>
          </a:xfrm>
          <a:prstGeom prst="rect">
            <a:avLst/>
          </a:prstGeom>
          <a:noFill/>
        </p:spPr>
        <p:txBody>
          <a:bodyPr wrap="square" rtlCol="0">
            <a:spAutoFit/>
          </a:bodyPr>
          <a:lstStyle/>
          <a:p>
            <a:r>
              <a:rPr lang="en-US" dirty="0" smtClean="0">
                <a:solidFill>
                  <a:srgbClr val="6A1F0A"/>
                </a:solidFill>
              </a:rPr>
              <a:t>Please access this presentation @</a:t>
            </a:r>
          </a:p>
          <a:p>
            <a:r>
              <a:rPr lang="en-US" dirty="0" smtClean="0">
                <a:solidFill>
                  <a:srgbClr val="6A1F0A"/>
                </a:solidFill>
              </a:rPr>
              <a:t> </a:t>
            </a:r>
            <a:r>
              <a:rPr lang="en-US" sz="2000" b="1" dirty="0">
                <a:hlinkClick r:id="rId4"/>
              </a:rPr>
              <a:t>http://</a:t>
            </a:r>
            <a:r>
              <a:rPr lang="en-US" sz="2000" b="1" dirty="0" smtClean="0">
                <a:hlinkClick r:id="rId4"/>
              </a:rPr>
              <a:t>www.uurc.utah.edu/Educators/Links.php</a:t>
            </a:r>
            <a:endParaRPr lang="en-US" sz="2000" b="1" dirty="0" smtClean="0"/>
          </a:p>
          <a:p>
            <a:endParaRPr lang="en-US" sz="20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9198" y="6105408"/>
            <a:ext cx="865200" cy="457200"/>
          </a:xfrm>
          <a:prstGeom prst="rect">
            <a:avLst/>
          </a:prstGeom>
          <a:ln w="19050">
            <a:solidFill>
              <a:srgbClr val="00B05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379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8313" y="542751"/>
            <a:ext cx="2857887" cy="548640"/>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50" y="2214966"/>
            <a:ext cx="1847850" cy="1781175"/>
          </a:xfrm>
          <a:prstGeom prst="rect">
            <a:avLst/>
          </a:prstGeom>
          <a:ln w="28575">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087" y="2214966"/>
            <a:ext cx="1857375" cy="211455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0225" y="2214966"/>
            <a:ext cx="2552700" cy="2924175"/>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1941073" y="1598174"/>
            <a:ext cx="1704350" cy="400110"/>
          </a:xfrm>
          <a:prstGeom prst="rect">
            <a:avLst/>
          </a:prstGeom>
          <a:noFill/>
        </p:spPr>
        <p:txBody>
          <a:bodyPr wrap="square" rtlCol="0">
            <a:spAutoFit/>
          </a:bodyPr>
          <a:lstStyle/>
          <a:p>
            <a:r>
              <a:rPr lang="en-US" sz="2000" b="1" dirty="0" smtClean="0">
                <a:solidFill>
                  <a:srgbClr val="C00000"/>
                </a:solidFill>
              </a:rPr>
              <a:t>Solutions</a:t>
            </a:r>
            <a:endParaRPr lang="en-US" sz="2000" b="1" dirty="0">
              <a:solidFill>
                <a:srgbClr val="C00000"/>
              </a:solidFill>
            </a:endParaRPr>
          </a:p>
        </p:txBody>
      </p:sp>
      <p:sp>
        <p:nvSpPr>
          <p:cNvPr id="9" name="TextBox 8"/>
          <p:cNvSpPr txBox="1"/>
          <p:nvPr/>
        </p:nvSpPr>
        <p:spPr>
          <a:xfrm>
            <a:off x="5002955" y="1598174"/>
            <a:ext cx="1757363" cy="400110"/>
          </a:xfrm>
          <a:prstGeom prst="rect">
            <a:avLst/>
          </a:prstGeom>
          <a:noFill/>
        </p:spPr>
        <p:txBody>
          <a:bodyPr wrap="square" rtlCol="0">
            <a:spAutoFit/>
          </a:bodyPr>
          <a:lstStyle/>
          <a:p>
            <a:r>
              <a:rPr lang="en-US" sz="2000" b="1" dirty="0" smtClean="0">
                <a:solidFill>
                  <a:srgbClr val="C00000"/>
                </a:solidFill>
              </a:rPr>
              <a:t>Resources</a:t>
            </a:r>
            <a:endParaRPr lang="en-US" sz="2000" b="1" dirty="0">
              <a:solidFill>
                <a:srgbClr val="C00000"/>
              </a:solidFill>
            </a:endParaRPr>
          </a:p>
        </p:txBody>
      </p:sp>
      <p:sp>
        <p:nvSpPr>
          <p:cNvPr id="10" name="TextBox 9"/>
          <p:cNvSpPr txBox="1"/>
          <p:nvPr/>
        </p:nvSpPr>
        <p:spPr>
          <a:xfrm>
            <a:off x="8117850" y="1598174"/>
            <a:ext cx="2505075" cy="400110"/>
          </a:xfrm>
          <a:prstGeom prst="rect">
            <a:avLst/>
          </a:prstGeom>
          <a:noFill/>
        </p:spPr>
        <p:txBody>
          <a:bodyPr wrap="square" rtlCol="0">
            <a:spAutoFit/>
          </a:bodyPr>
          <a:lstStyle/>
          <a:p>
            <a:r>
              <a:rPr lang="en-US" sz="2000" b="1" dirty="0" smtClean="0">
                <a:solidFill>
                  <a:srgbClr val="C00000"/>
                </a:solidFill>
              </a:rPr>
              <a:t>Blogs</a:t>
            </a:r>
            <a:endParaRPr lang="en-US" sz="2000" b="1" dirty="0">
              <a:solidFill>
                <a:srgbClr val="C00000"/>
              </a:solidFill>
            </a:endParaRPr>
          </a:p>
        </p:txBody>
      </p:sp>
      <p:sp>
        <p:nvSpPr>
          <p:cNvPr id="2" name="TextBox 1"/>
          <p:cNvSpPr txBox="1"/>
          <p:nvPr/>
        </p:nvSpPr>
        <p:spPr>
          <a:xfrm>
            <a:off x="1556425" y="5564221"/>
            <a:ext cx="10408595" cy="523220"/>
          </a:xfrm>
          <a:prstGeom prst="rect">
            <a:avLst/>
          </a:prstGeom>
          <a:noFill/>
        </p:spPr>
        <p:txBody>
          <a:bodyPr wrap="square" rtlCol="0">
            <a:spAutoFit/>
          </a:bodyPr>
          <a:lstStyle/>
          <a:p>
            <a:r>
              <a:rPr lang="en-US" sz="2800" b="1" dirty="0" smtClean="0">
                <a:solidFill>
                  <a:srgbClr val="C00000"/>
                </a:solidFill>
              </a:rPr>
              <a:t>Join us at the UURC Nov. 9-10 for the Reading Horizons Workshop</a:t>
            </a:r>
            <a:endParaRPr lang="en-US" sz="2800" b="1" dirty="0">
              <a:solidFill>
                <a:srgbClr val="C00000"/>
              </a:solidFill>
            </a:endParaRPr>
          </a:p>
        </p:txBody>
      </p:sp>
      <p:sp>
        <p:nvSpPr>
          <p:cNvPr id="3" name="TextBox 2"/>
          <p:cNvSpPr txBox="1"/>
          <p:nvPr/>
        </p:nvSpPr>
        <p:spPr>
          <a:xfrm>
            <a:off x="1556425" y="5013127"/>
            <a:ext cx="5619970" cy="677108"/>
          </a:xfrm>
          <a:prstGeom prst="rect">
            <a:avLst/>
          </a:prstGeom>
          <a:noFill/>
        </p:spPr>
        <p:txBody>
          <a:bodyPr wrap="square" rtlCol="0">
            <a:spAutoFit/>
          </a:bodyPr>
          <a:lstStyle/>
          <a:p>
            <a:r>
              <a:rPr lang="en-US" sz="2000" dirty="0">
                <a:hlinkClick r:id="rId7"/>
              </a:rPr>
              <a:t>http://</a:t>
            </a:r>
            <a:r>
              <a:rPr lang="en-US" sz="2000" dirty="0" smtClean="0">
                <a:hlinkClick r:id="rId7"/>
              </a:rPr>
              <a:t>www.uurc.utah.edu/General/Workshops.php</a:t>
            </a:r>
            <a:endParaRPr lang="en-US" sz="2000" dirty="0" smtClean="0"/>
          </a:p>
          <a:p>
            <a:endParaRPr lang="en-US" dirty="0"/>
          </a:p>
        </p:txBody>
      </p:sp>
      <p:sp>
        <p:nvSpPr>
          <p:cNvPr id="11" name="TextBox 10"/>
          <p:cNvSpPr txBox="1"/>
          <p:nvPr/>
        </p:nvSpPr>
        <p:spPr>
          <a:xfrm>
            <a:off x="4853354" y="542751"/>
            <a:ext cx="4680390" cy="584775"/>
          </a:xfrm>
          <a:prstGeom prst="rect">
            <a:avLst/>
          </a:prstGeom>
          <a:noFill/>
        </p:spPr>
        <p:txBody>
          <a:bodyPr wrap="square" rtlCol="0">
            <a:spAutoFit/>
          </a:bodyPr>
          <a:lstStyle/>
          <a:p>
            <a:r>
              <a:rPr lang="en-US" sz="2400" b="1" dirty="0" smtClean="0"/>
              <a:t>    </a:t>
            </a:r>
            <a:r>
              <a:rPr lang="en-US" sz="3200" b="1" dirty="0" smtClean="0">
                <a:solidFill>
                  <a:srgbClr val="C00000"/>
                </a:solidFill>
              </a:rPr>
              <a:t>On the Website</a:t>
            </a:r>
            <a:endParaRPr lang="en-US" sz="3200" b="1" dirty="0">
              <a:solidFill>
                <a:srgbClr val="C00000"/>
              </a:solidFill>
            </a:endParaRPr>
          </a:p>
        </p:txBody>
      </p:sp>
      <p:sp>
        <p:nvSpPr>
          <p:cNvPr id="12" name="Right Arrow 11"/>
          <p:cNvSpPr/>
          <p:nvPr/>
        </p:nvSpPr>
        <p:spPr>
          <a:xfrm>
            <a:off x="4024547" y="563046"/>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129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5739" y="1305597"/>
            <a:ext cx="6096000" cy="1569660"/>
          </a:xfrm>
          <a:prstGeom prst="rect">
            <a:avLst/>
          </a:prstGeom>
        </p:spPr>
        <p:txBody>
          <a:bodyPr>
            <a:spAutoFit/>
          </a:bodyPr>
          <a:lstStyle/>
          <a:p>
            <a:r>
              <a:rPr lang="en-US" sz="1600" dirty="0">
                <a:solidFill>
                  <a:srgbClr val="333333"/>
                </a:solidFill>
                <a:latin typeface="Open Sans Light"/>
              </a:rPr>
              <a:t>For Younger Learners (Ages 4-9):</a:t>
            </a:r>
          </a:p>
          <a:p>
            <a:r>
              <a:rPr lang="en-US" sz="1600" b="1" i="1" dirty="0">
                <a:solidFill>
                  <a:srgbClr val="2D97C8"/>
                </a:solidFill>
                <a:latin typeface="Open Sans Light"/>
                <a:hlinkClick r:id="rId3"/>
              </a:rPr>
              <a:t>Reading Horizons Discovery</a:t>
            </a:r>
            <a:r>
              <a:rPr lang="en-US" sz="1600" dirty="0">
                <a:solidFill>
                  <a:srgbClr val="333333"/>
                </a:solidFill>
                <a:latin typeface="Open Sans Light"/>
              </a:rPr>
              <a:t> uses characters, games, and themes to engage younger learners while providing them with a solid foundation in reading skills.  Full-color books help younger learners transfer the decoding skills they learn in the program to engaging and relatable stories.</a:t>
            </a:r>
            <a:endParaRPr lang="en-US" sz="1600" b="0" i="0" dirty="0">
              <a:solidFill>
                <a:srgbClr val="333333"/>
              </a:solidFill>
              <a:effectLst/>
              <a:latin typeface="Open Sans Light"/>
            </a:endParaRPr>
          </a:p>
        </p:txBody>
      </p:sp>
      <p:sp>
        <p:nvSpPr>
          <p:cNvPr id="5" name="Rectangle 4"/>
          <p:cNvSpPr/>
          <p:nvPr/>
        </p:nvSpPr>
        <p:spPr>
          <a:xfrm>
            <a:off x="4505739" y="3262293"/>
            <a:ext cx="6096000" cy="1815882"/>
          </a:xfrm>
          <a:prstGeom prst="rect">
            <a:avLst/>
          </a:prstGeom>
        </p:spPr>
        <p:txBody>
          <a:bodyPr>
            <a:spAutoFit/>
          </a:bodyPr>
          <a:lstStyle/>
          <a:p>
            <a:r>
              <a:rPr lang="en-US" sz="1600" dirty="0">
                <a:solidFill>
                  <a:srgbClr val="333333"/>
                </a:solidFill>
                <a:latin typeface="Open Sans Light"/>
              </a:rPr>
              <a:t>For Older Learners (Ages 10+):</a:t>
            </a:r>
          </a:p>
          <a:p>
            <a:r>
              <a:rPr lang="en-US" sz="1600" b="1" i="1" dirty="0">
                <a:solidFill>
                  <a:srgbClr val="2D97C8"/>
                </a:solidFill>
                <a:latin typeface="Open Sans Light"/>
                <a:hlinkClick r:id="rId4"/>
              </a:rPr>
              <a:t>Reading Horizons Elevate</a:t>
            </a:r>
            <a:r>
              <a:rPr lang="en-US" sz="1600" dirty="0">
                <a:solidFill>
                  <a:srgbClr val="333333"/>
                </a:solidFill>
                <a:latin typeface="Open Sans Light"/>
              </a:rPr>
              <a:t> appeals to older learners and struggling readers by developing the basic skills they need to master in a way that respects their maturity level. Older learners enjoy the autonomy and privacy offered through software instruction. To further engage and interest students, a library of reading passages is also included. </a:t>
            </a:r>
            <a:endParaRPr lang="en-US" b="0" i="0" dirty="0">
              <a:solidFill>
                <a:srgbClr val="333333"/>
              </a:solidFill>
              <a:effectLst/>
              <a:latin typeface="Open Sans Light"/>
            </a:endParaRPr>
          </a:p>
        </p:txBody>
      </p:sp>
      <p:pic>
        <p:nvPicPr>
          <p:cNvPr id="2050" name="Picture 2" descr="at home reading program for k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553" y="1338470"/>
            <a:ext cx="1699338" cy="15039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t home reading program for teens and adul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6842" y="3415854"/>
            <a:ext cx="1508760" cy="1508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992608" y="263410"/>
            <a:ext cx="2857887" cy="548640"/>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4505739" y="442718"/>
            <a:ext cx="7487478" cy="523220"/>
          </a:xfrm>
          <a:prstGeom prst="rect">
            <a:avLst/>
          </a:prstGeom>
          <a:noFill/>
        </p:spPr>
        <p:txBody>
          <a:bodyPr wrap="square" rtlCol="0">
            <a:spAutoFit/>
          </a:bodyPr>
          <a:lstStyle/>
          <a:p>
            <a:r>
              <a:rPr lang="en-US" sz="2800" b="1" dirty="0" smtClean="0">
                <a:solidFill>
                  <a:schemeClr val="accent1"/>
                </a:solidFill>
              </a:rPr>
              <a:t>Software for your child to use at home</a:t>
            </a:r>
            <a:endParaRPr lang="en-US" sz="2800" b="1" dirty="0">
              <a:solidFill>
                <a:schemeClr val="accent1"/>
              </a:solidFill>
            </a:endParaRPr>
          </a:p>
        </p:txBody>
      </p:sp>
      <p:sp>
        <p:nvSpPr>
          <p:cNvPr id="7" name="TextBox 6"/>
          <p:cNvSpPr txBox="1"/>
          <p:nvPr/>
        </p:nvSpPr>
        <p:spPr>
          <a:xfrm>
            <a:off x="1868557" y="5783133"/>
            <a:ext cx="10323443" cy="954107"/>
          </a:xfrm>
          <a:prstGeom prst="rect">
            <a:avLst/>
          </a:prstGeom>
          <a:noFill/>
        </p:spPr>
        <p:txBody>
          <a:bodyPr wrap="square" rtlCol="0">
            <a:spAutoFit/>
          </a:bodyPr>
          <a:lstStyle/>
          <a:p>
            <a:r>
              <a:rPr lang="en-US" sz="2800" b="1" dirty="0" smtClean="0">
                <a:solidFill>
                  <a:schemeClr val="accent1"/>
                </a:solidFill>
              </a:rPr>
              <a:t>You can get more information about this software on our website</a:t>
            </a:r>
          </a:p>
          <a:p>
            <a:r>
              <a:rPr lang="en-US" sz="2800" b="1" dirty="0" smtClean="0">
                <a:solidFill>
                  <a:schemeClr val="accent1"/>
                </a:solidFill>
              </a:rPr>
              <a:t>                                            uurc.utah.edu</a:t>
            </a:r>
            <a:endParaRPr lang="en-US" sz="2800" b="1" dirty="0">
              <a:solidFill>
                <a:schemeClr val="accent1"/>
              </a:solidFill>
            </a:endParaRPr>
          </a:p>
        </p:txBody>
      </p:sp>
    </p:spTree>
    <p:extLst>
      <p:ext uri="{BB962C8B-B14F-4D97-AF65-F5344CB8AC3E}">
        <p14:creationId xmlns:p14="http://schemas.microsoft.com/office/powerpoint/2010/main" val="2571539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90714" y="152400"/>
            <a:ext cx="1533525" cy="1066800"/>
          </a:xfrm>
          <a:prstGeom prst="rect">
            <a:avLst/>
          </a:prstGeom>
        </p:spPr>
      </p:pic>
      <p:sp>
        <p:nvSpPr>
          <p:cNvPr id="6" name="TextBox 5"/>
          <p:cNvSpPr txBox="1"/>
          <p:nvPr/>
        </p:nvSpPr>
        <p:spPr>
          <a:xfrm>
            <a:off x="4038600" y="457200"/>
            <a:ext cx="49530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1828800" y="1066800"/>
            <a:ext cx="8229600" cy="4983162"/>
          </a:xfrm>
        </p:spPr>
        <p:txBody>
          <a:bodyPr>
            <a:normAutofit/>
          </a:bodyPr>
          <a:lstStyle/>
          <a:p>
            <a:pPr algn="ctr">
              <a:buNone/>
            </a:pPr>
            <a:r>
              <a:rPr lang="en-US" sz="1800" b="1" i="1" dirty="0" smtClean="0">
                <a:solidFill>
                  <a:schemeClr val="tx2"/>
                </a:solidFill>
                <a:effectLst>
                  <a:outerShdw blurRad="38100" dist="38100" dir="2700000" algn="tl">
                    <a:srgbClr val="000000">
                      <a:alpha val="43137"/>
                    </a:srgbClr>
                  </a:outerShdw>
                </a:effectLst>
              </a:rPr>
              <a:t>     all materials are</a:t>
            </a:r>
          </a:p>
          <a:p>
            <a:pPr algn="ctr">
              <a:buNone/>
            </a:pPr>
            <a:r>
              <a:rPr lang="en-US" sz="1800" b="1" i="1" dirty="0" smtClean="0">
                <a:solidFill>
                  <a:schemeClr val="tx2"/>
                </a:solidFill>
                <a:effectLst>
                  <a:outerShdw blurRad="38100" dist="38100" dir="2700000" algn="tl">
                    <a:srgbClr val="000000">
                      <a:alpha val="43137"/>
                    </a:srgbClr>
                  </a:outerShdw>
                </a:effectLst>
              </a:rPr>
              <a:t>FREE!</a:t>
            </a:r>
            <a:endParaRPr lang="en-US" sz="1800" b="1" i="1" dirty="0">
              <a:solidFill>
                <a:schemeClr val="tx2"/>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486153" y="274638"/>
            <a:ext cx="6800847" cy="551894"/>
          </a:xfrm>
        </p:spPr>
        <p:txBody>
          <a:bodyPr>
            <a:noAutofit/>
          </a:bodyPr>
          <a:lstStyle/>
          <a:p>
            <a:pPr algn="ctr"/>
            <a:r>
              <a:rPr lang="en-US" sz="5400" dirty="0" smtClean="0">
                <a:solidFill>
                  <a:schemeClr val="accent2"/>
                </a:solidFill>
                <a:latin typeface="Times New Roman" pitchFamily="18" charset="0"/>
                <a:cs typeface="Times New Roman" pitchFamily="18" charset="0"/>
              </a:rPr>
              <a:t>www.uurc.utah.edu</a:t>
            </a:r>
            <a:endParaRPr lang="en-US" sz="5400" dirty="0">
              <a:solidFill>
                <a:schemeClr val="accent2"/>
              </a:solidFill>
              <a:latin typeface="Times New Roman" pitchFamily="18" charset="0"/>
              <a:cs typeface="Times New Roman" pitchFamily="18" charset="0"/>
            </a:endParaRPr>
          </a:p>
        </p:txBody>
      </p:sp>
      <p:pic>
        <p:nvPicPr>
          <p:cNvPr id="7" name="Picture 6" descr="Website home page.PNG"/>
          <p:cNvPicPr>
            <a:picLocks noChangeAspect="1"/>
          </p:cNvPicPr>
          <p:nvPr/>
        </p:nvPicPr>
        <p:blipFill>
          <a:blip r:embed="rId4"/>
          <a:stretch>
            <a:fillRect/>
          </a:stretch>
        </p:blipFill>
        <p:spPr>
          <a:xfrm>
            <a:off x="7286169" y="1219200"/>
            <a:ext cx="4401006" cy="4239934"/>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flipH="1" flipV="1">
            <a:off x="5172075" y="1628775"/>
            <a:ext cx="1762125" cy="952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1392237"/>
            <a:ext cx="1876425" cy="5196720"/>
          </a:xfrm>
          <a:prstGeom prst="rect">
            <a:avLst/>
          </a:prstGeom>
        </p:spPr>
      </p:pic>
      <p:sp>
        <p:nvSpPr>
          <p:cNvPr id="10" name="Oval 9"/>
          <p:cNvSpPr/>
          <p:nvPr/>
        </p:nvSpPr>
        <p:spPr>
          <a:xfrm>
            <a:off x="3333978" y="1459468"/>
            <a:ext cx="904875" cy="382586"/>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14" name="Oval 13"/>
          <p:cNvSpPr/>
          <p:nvPr/>
        </p:nvSpPr>
        <p:spPr>
          <a:xfrm>
            <a:off x="3343503" y="2286000"/>
            <a:ext cx="904875" cy="361949"/>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91392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18" y="0"/>
            <a:ext cx="10005001" cy="1104900"/>
          </a:xfrm>
        </p:spPr>
        <p:txBody>
          <a:bodyPr>
            <a:normAutofit fontScale="90000"/>
          </a:bodyPr>
          <a:lstStyle/>
          <a:p>
            <a:pPr algn="l"/>
            <a:r>
              <a:rPr lang="en-US" sz="4400" b="1" dirty="0" smtClean="0">
                <a:solidFill>
                  <a:schemeClr val="accent2"/>
                </a:solidFill>
                <a:effectLst>
                  <a:outerShdw blurRad="38100" dist="38100" dir="2700000" algn="tl">
                    <a:srgbClr val="000000">
                      <a:alpha val="43137"/>
                    </a:srgbClr>
                  </a:outerShdw>
                </a:effectLst>
              </a:rPr>
              <a:t/>
            </a:r>
            <a:br>
              <a:rPr lang="en-US" sz="4400" b="1" dirty="0" smtClean="0">
                <a:solidFill>
                  <a:schemeClr val="accent2"/>
                </a:solidFill>
                <a:effectLst>
                  <a:outerShdw blurRad="38100" dist="38100" dir="2700000" algn="tl">
                    <a:srgbClr val="000000">
                      <a:alpha val="43137"/>
                    </a:srgbClr>
                  </a:outerShdw>
                </a:effectLst>
              </a:rPr>
            </a:br>
            <a:r>
              <a:rPr lang="en-US" sz="4400" b="1" dirty="0">
                <a:solidFill>
                  <a:schemeClr val="accent2"/>
                </a:solidFill>
                <a:effectLst>
                  <a:outerShdw blurRad="38100" dist="38100" dir="2700000" algn="tl">
                    <a:srgbClr val="000000">
                      <a:alpha val="43137"/>
                    </a:srgbClr>
                  </a:outerShdw>
                </a:effectLst>
              </a:rPr>
              <a:t/>
            </a:r>
            <a:br>
              <a:rPr lang="en-US" sz="4400" b="1" dirty="0">
                <a:solidFill>
                  <a:schemeClr val="accent2"/>
                </a:solidFill>
                <a:effectLst>
                  <a:outerShdw blurRad="38100" dist="38100" dir="2700000" algn="tl">
                    <a:srgbClr val="000000">
                      <a:alpha val="43137"/>
                    </a:srgbClr>
                  </a:outerShdw>
                </a:effectLst>
              </a:rPr>
            </a:br>
            <a:r>
              <a:rPr lang="en-US" sz="4400" b="1" dirty="0" smtClean="0">
                <a:solidFill>
                  <a:schemeClr val="accent2"/>
                </a:solidFill>
                <a:effectLst>
                  <a:outerShdw blurRad="38100" dist="38100" dir="2700000" algn="tl">
                    <a:srgbClr val="000000">
                      <a:alpha val="43137"/>
                    </a:srgbClr>
                  </a:outerShdw>
                </a:effectLst>
              </a:rPr>
              <a:t>Grade </a:t>
            </a:r>
            <a:r>
              <a:rPr lang="en-US" sz="4400" b="1" dirty="0" smtClean="0">
                <a:solidFill>
                  <a:schemeClr val="accent2"/>
                </a:solidFill>
                <a:effectLst>
                  <a:outerShdw blurRad="38100" dist="38100" dir="2700000" algn="tl">
                    <a:srgbClr val="000000">
                      <a:alpha val="43137"/>
                    </a:srgbClr>
                  </a:outerShdw>
                </a:effectLst>
              </a:rPr>
              <a:t>Level Academic  </a:t>
            </a:r>
            <a:r>
              <a:rPr lang="en-US" sz="4400" b="1" dirty="0" smtClean="0">
                <a:solidFill>
                  <a:schemeClr val="accent2"/>
                </a:solidFill>
                <a:effectLst>
                  <a:outerShdw blurRad="38100" dist="38100" dir="2700000" algn="tl">
                    <a:srgbClr val="000000">
                      <a:alpha val="43137"/>
                    </a:srgbClr>
                  </a:outerShdw>
                </a:effectLst>
              </a:rPr>
              <a:t>Word Lists &amp; Charts</a:t>
            </a:r>
            <a:r>
              <a:rPr lang="en-US" sz="4900" b="1" dirty="0" smtClean="0">
                <a:solidFill>
                  <a:schemeClr val="accent2"/>
                </a:solidFill>
                <a:effectLst>
                  <a:outerShdw blurRad="38100" dist="38100" dir="2700000" algn="tl">
                    <a:srgbClr val="000000">
                      <a:alpha val="43137"/>
                    </a:srgbClr>
                  </a:outerShdw>
                </a:effectLst>
              </a:rPr>
              <a:t/>
            </a:r>
            <a:br>
              <a:rPr lang="en-US" sz="4900" b="1" dirty="0" smtClean="0">
                <a:solidFill>
                  <a:schemeClr val="accent2"/>
                </a:solidFill>
                <a:effectLst>
                  <a:outerShdw blurRad="38100" dist="38100" dir="2700000" algn="tl">
                    <a:srgbClr val="000000">
                      <a:alpha val="43137"/>
                    </a:srgbClr>
                  </a:outerShdw>
                </a:effectLst>
              </a:rPr>
            </a:br>
            <a:r>
              <a:rPr lang="en-US" sz="6000" b="1" dirty="0" smtClean="0">
                <a:solidFill>
                  <a:schemeClr val="accent2"/>
                </a:solidFill>
                <a:effectLst>
                  <a:outerShdw blurRad="38100" dist="38100" dir="2700000" algn="tl">
                    <a:srgbClr val="000000">
                      <a:alpha val="43137"/>
                    </a:srgbClr>
                  </a:outerShdw>
                </a:effectLst>
              </a:rPr>
              <a:t>      </a:t>
            </a:r>
            <a:endParaRPr lang="en-US" sz="6000" b="1" dirty="0">
              <a:solidFill>
                <a:schemeClr val="accent2"/>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550" y="1562099"/>
            <a:ext cx="1876425" cy="5196720"/>
          </a:xfrm>
          <a:prstGeom prst="rect">
            <a:avLst/>
          </a:prstGeom>
        </p:spPr>
      </p:pic>
      <p:sp>
        <p:nvSpPr>
          <p:cNvPr id="9" name="Oval 8"/>
          <p:cNvSpPr/>
          <p:nvPr/>
        </p:nvSpPr>
        <p:spPr>
          <a:xfrm>
            <a:off x="2190749" y="3886199"/>
            <a:ext cx="1333501" cy="447675"/>
          </a:xfrm>
          <a:prstGeom prst="ellipse">
            <a:avLst/>
          </a:prstGeom>
          <a:noFill/>
          <a:ln w="57150">
            <a:solidFill>
              <a:srgbClr val="FFF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1362" y="1990723"/>
            <a:ext cx="3267075" cy="419100"/>
          </a:xfrm>
          <a:prstGeom prst="rect">
            <a:avLst/>
          </a:prstGeom>
        </p:spPr>
      </p:pic>
      <p:sp>
        <p:nvSpPr>
          <p:cNvPr id="11" name="TextBox 10"/>
          <p:cNvSpPr txBox="1"/>
          <p:nvPr/>
        </p:nvSpPr>
        <p:spPr>
          <a:xfrm>
            <a:off x="4152900" y="1562099"/>
            <a:ext cx="3971925" cy="2677656"/>
          </a:xfrm>
          <a:prstGeom prst="rect">
            <a:avLst/>
          </a:prstGeom>
          <a:noFill/>
        </p:spPr>
        <p:txBody>
          <a:bodyPr wrap="square" rtlCol="0">
            <a:spAutoFit/>
          </a:bodyPr>
          <a:lstStyle/>
          <a:p>
            <a:r>
              <a:rPr lang="en-US" sz="2400" b="1" dirty="0" smtClean="0"/>
              <a:t>Home Word Charts</a:t>
            </a:r>
          </a:p>
          <a:p>
            <a:pPr marL="285750" indent="-285750">
              <a:buFont typeface="Wingdings" panose="05000000000000000000" pitchFamily="2" charset="2"/>
              <a:buChar char="§"/>
            </a:pPr>
            <a:r>
              <a:rPr lang="en-US" b="1" dirty="0" smtClean="0"/>
              <a:t>Choose grade level</a:t>
            </a:r>
          </a:p>
          <a:p>
            <a:pPr marL="285750" indent="-285750">
              <a:buFont typeface="Wingdings" panose="05000000000000000000" pitchFamily="2" charset="2"/>
              <a:buChar char="§"/>
            </a:pPr>
            <a:r>
              <a:rPr lang="en-US" b="1" dirty="0" smtClean="0"/>
              <a:t>Choose chart #</a:t>
            </a:r>
          </a:p>
          <a:p>
            <a:pPr marL="285750" indent="-285750">
              <a:buFont typeface="Wingdings" panose="05000000000000000000" pitchFamily="2" charset="2"/>
              <a:buChar char="§"/>
            </a:pPr>
            <a:r>
              <a:rPr lang="en-US" b="1" dirty="0" smtClean="0"/>
              <a:t>Print student &amp; parent copy</a:t>
            </a:r>
          </a:p>
          <a:p>
            <a:pPr marL="285750" indent="-285750">
              <a:buFont typeface="Wingdings" panose="05000000000000000000" pitchFamily="2" charset="2"/>
              <a:buChar char="§"/>
            </a:pPr>
            <a:r>
              <a:rPr lang="en-US" b="1" dirty="0" smtClean="0"/>
              <a:t>Print chart</a:t>
            </a:r>
          </a:p>
          <a:p>
            <a:pPr marL="285750" indent="-285750">
              <a:buFont typeface="Wingdings" panose="05000000000000000000" pitchFamily="2" charset="2"/>
              <a:buChar char="§"/>
            </a:pPr>
            <a:r>
              <a:rPr lang="en-US" b="1" dirty="0" smtClean="0"/>
              <a:t>Follow directions on chart</a:t>
            </a:r>
          </a:p>
          <a:p>
            <a:pPr marL="285750" indent="-285750">
              <a:buFont typeface="Wingdings" panose="05000000000000000000" pitchFamily="2" charset="2"/>
              <a:buChar char="§"/>
            </a:pPr>
            <a:r>
              <a:rPr lang="en-US" b="1" dirty="0" smtClean="0"/>
              <a:t>Chart progress</a:t>
            </a:r>
          </a:p>
          <a:p>
            <a:pPr marL="285750" indent="-285750">
              <a:buFont typeface="Wingdings" panose="05000000000000000000" pitchFamily="2" charset="2"/>
              <a:buChar char="§"/>
            </a:pPr>
            <a:endParaRPr lang="en-US" b="1" dirty="0" smtClean="0"/>
          </a:p>
          <a:p>
            <a:pPr marL="285750" indent="-285750">
              <a:buFont typeface="Wingdings" panose="05000000000000000000" pitchFamily="2" charset="2"/>
              <a:buChar char="§"/>
            </a:pPr>
            <a:endParaRPr lang="en-US" b="1"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8362" y="3227009"/>
            <a:ext cx="2111745" cy="2743200"/>
          </a:xfrm>
          <a:prstGeom prst="rect">
            <a:avLst/>
          </a:prstGeom>
          <a:ln w="19050">
            <a:solidFill>
              <a:schemeClr val="tx1"/>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8628" y="3896079"/>
            <a:ext cx="2119750" cy="2743200"/>
          </a:xfrm>
          <a:prstGeom prst="rect">
            <a:avLst/>
          </a:prstGeom>
          <a:ln w="12700">
            <a:solidFill>
              <a:schemeClr val="tx1"/>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9478" y="2642977"/>
            <a:ext cx="2108959" cy="2743200"/>
          </a:xfrm>
          <a:prstGeom prst="rect">
            <a:avLst/>
          </a:prstGeom>
          <a:ln w="12700">
            <a:solidFill>
              <a:schemeClr val="tx1"/>
            </a:solidFill>
          </a:ln>
        </p:spPr>
      </p:pic>
      <p:cxnSp>
        <p:nvCxnSpPr>
          <p:cNvPr id="16" name="Straight Arrow Connector 15"/>
          <p:cNvCxnSpPr/>
          <p:nvPr/>
        </p:nvCxnSpPr>
        <p:spPr>
          <a:xfrm flipH="1">
            <a:off x="6138862" y="3346315"/>
            <a:ext cx="952500" cy="892310"/>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3" name="Oval 2"/>
          <p:cNvSpPr/>
          <p:nvPr/>
        </p:nvSpPr>
        <p:spPr>
          <a:xfrm>
            <a:off x="6929436" y="1990723"/>
            <a:ext cx="1426623" cy="5048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82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048" y="280556"/>
            <a:ext cx="10018713" cy="893618"/>
          </a:xfrm>
        </p:spPr>
        <p:txBody>
          <a:bodyPr>
            <a:normAutofit/>
          </a:bodyPr>
          <a:lstStyle/>
          <a:p>
            <a:pPr algn="l"/>
            <a:r>
              <a:rPr lang="en-US" sz="4800" b="1" dirty="0" smtClean="0">
                <a:solidFill>
                  <a:schemeClr val="accent1"/>
                </a:solidFill>
                <a:effectLst>
                  <a:outerShdw blurRad="38100" dist="38100" dir="2700000" algn="tl">
                    <a:srgbClr val="000000">
                      <a:alpha val="43137"/>
                    </a:srgbClr>
                  </a:outerShdw>
                </a:effectLst>
              </a:rPr>
              <a:t>The Importance of Fluency</a:t>
            </a:r>
            <a:endParaRPr lang="en-US" sz="4800" b="1" dirty="0">
              <a:solidFill>
                <a:schemeClr val="accent1"/>
              </a:solidFill>
              <a:effectLst>
                <a:outerShdw blurRad="38100" dist="38100" dir="2700000" algn="tl">
                  <a:srgbClr val="000000">
                    <a:alpha val="43137"/>
                  </a:srgbClr>
                </a:outerShdw>
              </a:effectLst>
            </a:endParaRPr>
          </a:p>
        </p:txBody>
      </p:sp>
      <p:sp>
        <p:nvSpPr>
          <p:cNvPr id="5" name="TextBox 4"/>
          <p:cNvSpPr txBox="1"/>
          <p:nvPr/>
        </p:nvSpPr>
        <p:spPr>
          <a:xfrm>
            <a:off x="1663908" y="1174174"/>
            <a:ext cx="10043410" cy="707886"/>
          </a:xfrm>
          <a:prstGeom prst="rect">
            <a:avLst/>
          </a:prstGeom>
          <a:noFill/>
        </p:spPr>
        <p:txBody>
          <a:bodyPr wrap="square" rtlCol="0">
            <a:spAutoFit/>
          </a:bodyPr>
          <a:lstStyle/>
          <a:p>
            <a:r>
              <a:rPr lang="en-US" sz="2000" b="1" i="1" dirty="0" smtClean="0">
                <a:solidFill>
                  <a:srgbClr val="C00000"/>
                </a:solidFill>
              </a:rPr>
              <a:t>“the ability to read quickly, effortlessly, and efficiently with good, meaningful expression”                  </a:t>
            </a:r>
            <a:r>
              <a:rPr lang="en-US" sz="2000" dirty="0" smtClean="0"/>
              <a:t> -</a:t>
            </a:r>
            <a:r>
              <a:rPr lang="en-US" sz="2000" b="1" dirty="0" smtClean="0">
                <a:solidFill>
                  <a:srgbClr val="C00000"/>
                </a:solidFill>
              </a:rPr>
              <a:t>Tim Rasinski</a:t>
            </a:r>
            <a:endParaRPr lang="en-US" sz="2000" b="1" dirty="0">
              <a:solidFill>
                <a:srgbClr val="C00000"/>
              </a:solidFill>
            </a:endParaRPr>
          </a:p>
        </p:txBody>
      </p:sp>
      <p:sp>
        <p:nvSpPr>
          <p:cNvPr id="6" name="TextBox 5"/>
          <p:cNvSpPr txBox="1"/>
          <p:nvPr/>
        </p:nvSpPr>
        <p:spPr>
          <a:xfrm>
            <a:off x="1446480" y="2192605"/>
            <a:ext cx="5029200" cy="3600986"/>
          </a:xfrm>
          <a:prstGeom prst="rect">
            <a:avLst/>
          </a:prstGeom>
          <a:noFill/>
          <a:ln w="9525">
            <a:solidFill>
              <a:schemeClr val="accent1"/>
            </a:solidFill>
          </a:ln>
        </p:spPr>
        <p:txBody>
          <a:bodyPr wrap="square" rtlCol="0">
            <a:spAutoFit/>
          </a:bodyPr>
          <a:lstStyle/>
          <a:p>
            <a:r>
              <a:rPr lang="en-US" sz="2000" dirty="0" smtClean="0"/>
              <a:t>Your child’s rate must be fast enough to allow him/her to comprehend text</a:t>
            </a:r>
          </a:p>
          <a:p>
            <a:r>
              <a:rPr lang="en-US" sz="2000" dirty="0" smtClean="0"/>
              <a:t>BUT…….</a:t>
            </a:r>
            <a:endParaRPr lang="en-US" sz="2000" dirty="0"/>
          </a:p>
          <a:p>
            <a:r>
              <a:rPr lang="en-US" sz="2400" b="1" i="1" dirty="0" smtClean="0"/>
              <a:t>Fluency is more than speed</a:t>
            </a:r>
            <a:r>
              <a:rPr lang="en-US" sz="2400" dirty="0" smtClean="0"/>
              <a:t>. Fluent readers make their message understood:</a:t>
            </a:r>
          </a:p>
          <a:p>
            <a:pPr marL="285750" indent="-285750">
              <a:buFont typeface="Wingdings" panose="05000000000000000000" pitchFamily="2" charset="2"/>
              <a:buChar char="§"/>
            </a:pPr>
            <a:r>
              <a:rPr lang="en-US" sz="2400" dirty="0"/>
              <a:t>t</a:t>
            </a:r>
            <a:r>
              <a:rPr lang="en-US" sz="2400" dirty="0" smtClean="0"/>
              <a:t>hey read in phrases</a:t>
            </a:r>
          </a:p>
          <a:p>
            <a:pPr marL="285750" indent="-285750">
              <a:buFont typeface="Wingdings" panose="05000000000000000000" pitchFamily="2" charset="2"/>
              <a:buChar char="§"/>
            </a:pPr>
            <a:r>
              <a:rPr lang="en-US" sz="2400" dirty="0"/>
              <a:t>t</a:t>
            </a:r>
            <a:r>
              <a:rPr lang="en-US" sz="2400" dirty="0" smtClean="0"/>
              <a:t>hey respect intonation patterns in sentence structure</a:t>
            </a:r>
          </a:p>
          <a:p>
            <a:pPr marL="285750" indent="-285750">
              <a:buFont typeface="Wingdings" panose="05000000000000000000" pitchFamily="2" charset="2"/>
              <a:buChar char="§"/>
            </a:pPr>
            <a:r>
              <a:rPr lang="en-US" sz="2400" dirty="0"/>
              <a:t>t</a:t>
            </a:r>
            <a:r>
              <a:rPr lang="en-US" sz="2400" dirty="0" smtClean="0"/>
              <a:t>hey communicate with the listener</a:t>
            </a:r>
          </a:p>
        </p:txBody>
      </p:sp>
      <p:sp>
        <p:nvSpPr>
          <p:cNvPr id="7" name="TextBox 6"/>
          <p:cNvSpPr txBox="1"/>
          <p:nvPr/>
        </p:nvSpPr>
        <p:spPr>
          <a:xfrm>
            <a:off x="6775162" y="2192605"/>
            <a:ext cx="5164281" cy="3416320"/>
          </a:xfrm>
          <a:prstGeom prst="rect">
            <a:avLst/>
          </a:prstGeom>
          <a:noFill/>
          <a:ln w="9525">
            <a:solidFill>
              <a:schemeClr val="accent1"/>
            </a:solidFill>
          </a:ln>
        </p:spPr>
        <p:txBody>
          <a:bodyPr wrap="square" rtlCol="0">
            <a:spAutoFit/>
          </a:bodyPr>
          <a:lstStyle/>
          <a:p>
            <a:r>
              <a:rPr lang="en-US" sz="2400" b="1" dirty="0" smtClean="0"/>
              <a:t>What does dysfluent reading sound/look like?</a:t>
            </a:r>
          </a:p>
          <a:p>
            <a:pPr marL="285750" indent="-285750">
              <a:buFont typeface="Wingdings" panose="05000000000000000000" pitchFamily="2" charset="2"/>
              <a:buChar char="§"/>
            </a:pPr>
            <a:r>
              <a:rPr lang="en-US" sz="2400" dirty="0" smtClean="0"/>
              <a:t>fragmented and choppy</a:t>
            </a:r>
          </a:p>
          <a:p>
            <a:pPr marL="285750" indent="-285750">
              <a:buFont typeface="Wingdings" panose="05000000000000000000" pitchFamily="2" charset="2"/>
              <a:buChar char="§"/>
            </a:pPr>
            <a:r>
              <a:rPr lang="en-US" sz="2400" dirty="0"/>
              <a:t>r</a:t>
            </a:r>
            <a:r>
              <a:rPr lang="en-US" sz="2400" dirty="0" smtClean="0"/>
              <a:t>eads word-by-word</a:t>
            </a:r>
          </a:p>
          <a:p>
            <a:pPr marL="285750" indent="-285750">
              <a:buFont typeface="Wingdings" panose="05000000000000000000" pitchFamily="2" charset="2"/>
              <a:buChar char="§"/>
            </a:pPr>
            <a:r>
              <a:rPr lang="en-US" sz="2400" dirty="0"/>
              <a:t>t</a:t>
            </a:r>
            <a:r>
              <a:rPr lang="en-US" sz="2400" dirty="0" smtClean="0"/>
              <a:t>oo many unfamiliar words</a:t>
            </a:r>
          </a:p>
          <a:p>
            <a:pPr marL="285750" indent="-285750">
              <a:buFont typeface="Wingdings" panose="05000000000000000000" pitchFamily="2" charset="2"/>
              <a:buChar char="§"/>
            </a:pPr>
            <a:r>
              <a:rPr lang="en-US" sz="2400" dirty="0"/>
              <a:t>l</a:t>
            </a:r>
            <a:r>
              <a:rPr lang="en-US" sz="2400" dirty="0" smtClean="0"/>
              <a:t>acks knowledge of vocabulary</a:t>
            </a:r>
          </a:p>
          <a:p>
            <a:pPr marL="285750" indent="-285750">
              <a:buFont typeface="Wingdings" panose="05000000000000000000" pitchFamily="2" charset="2"/>
              <a:buChar char="§"/>
            </a:pPr>
            <a:r>
              <a:rPr lang="en-US" sz="2400" dirty="0"/>
              <a:t>i</a:t>
            </a:r>
            <a:r>
              <a:rPr lang="en-US" sz="2400" dirty="0" smtClean="0"/>
              <a:t>gnores punctuation</a:t>
            </a:r>
          </a:p>
          <a:p>
            <a:pPr marL="285750" indent="-285750">
              <a:buFont typeface="Wingdings" panose="05000000000000000000" pitchFamily="2" charset="2"/>
              <a:buChar char="§"/>
            </a:pPr>
            <a:r>
              <a:rPr lang="en-US" sz="2400" dirty="0"/>
              <a:t>s</a:t>
            </a:r>
            <a:r>
              <a:rPr lang="en-US" sz="2400" dirty="0" smtClean="0"/>
              <a:t>ounds out sight words</a:t>
            </a:r>
          </a:p>
          <a:p>
            <a:pPr marL="285750" indent="-285750">
              <a:buFont typeface="Wingdings" panose="05000000000000000000" pitchFamily="2" charset="2"/>
              <a:buChar char="§"/>
            </a:pPr>
            <a:r>
              <a:rPr lang="en-US" sz="2400" dirty="0"/>
              <a:t>t</a:t>
            </a:r>
            <a:r>
              <a:rPr lang="en-US" sz="2400" dirty="0" smtClean="0"/>
              <a:t>ires easily and/or falls apart</a:t>
            </a:r>
            <a:endParaRPr lang="en-US" sz="2400" dirty="0"/>
          </a:p>
        </p:txBody>
      </p:sp>
    </p:spTree>
    <p:extLst>
      <p:ext uri="{BB962C8B-B14F-4D97-AF65-F5344CB8AC3E}">
        <p14:creationId xmlns:p14="http://schemas.microsoft.com/office/powerpoint/2010/main" val="75362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752599"/>
          </a:xfrm>
        </p:spPr>
        <p:txBody>
          <a:bodyPr>
            <a:normAutofit/>
          </a:bodyPr>
          <a:lstStyle/>
          <a:p>
            <a:pPr algn="l"/>
            <a:r>
              <a:rPr lang="en-US" sz="4800" b="1" dirty="0" smtClean="0">
                <a:solidFill>
                  <a:schemeClr val="accent1"/>
                </a:solidFill>
                <a:effectLst>
                  <a:outerShdw blurRad="38100" dist="38100" dir="2700000" algn="tl">
                    <a:srgbClr val="000000">
                      <a:alpha val="43137"/>
                    </a:srgbClr>
                  </a:outerShdw>
                </a:effectLst>
              </a:rPr>
              <a:t>Your </a:t>
            </a:r>
            <a:r>
              <a:rPr lang="en-US" sz="4800" b="1" dirty="0">
                <a:solidFill>
                  <a:schemeClr val="accent1"/>
                </a:solidFill>
                <a:effectLst>
                  <a:outerShdw blurRad="38100" dist="38100" dir="2700000" algn="tl">
                    <a:srgbClr val="000000">
                      <a:alpha val="43137"/>
                    </a:srgbClr>
                  </a:outerShdw>
                </a:effectLst>
              </a:rPr>
              <a:t>C</a:t>
            </a:r>
            <a:r>
              <a:rPr lang="en-US" sz="4800" b="1" dirty="0" smtClean="0">
                <a:solidFill>
                  <a:schemeClr val="accent1"/>
                </a:solidFill>
                <a:effectLst>
                  <a:outerShdw blurRad="38100" dist="38100" dir="2700000" algn="tl">
                    <a:srgbClr val="000000">
                      <a:alpha val="43137"/>
                    </a:srgbClr>
                  </a:outerShdw>
                </a:effectLst>
              </a:rPr>
              <a:t>hild’s Reading Level</a:t>
            </a:r>
            <a:endParaRPr lang="en-US" sz="4800" b="1" dirty="0">
              <a:solidFill>
                <a:schemeClr val="accent1"/>
              </a:solidFill>
              <a:effectLst>
                <a:outerShdw blurRad="38100" dist="38100" dir="2700000" algn="tl">
                  <a:srgbClr val="000000">
                    <a:alpha val="43137"/>
                  </a:srgbClr>
                </a:outerShdw>
              </a:effectLst>
            </a:endParaRPr>
          </a:p>
        </p:txBody>
      </p:sp>
      <p:sp>
        <p:nvSpPr>
          <p:cNvPr id="4" name="TextBox 3"/>
          <p:cNvSpPr txBox="1"/>
          <p:nvPr/>
        </p:nvSpPr>
        <p:spPr>
          <a:xfrm>
            <a:off x="1817948" y="1752599"/>
            <a:ext cx="9937820" cy="4739759"/>
          </a:xfrm>
          <a:prstGeom prst="rect">
            <a:avLst/>
          </a:prstGeom>
          <a:noFill/>
        </p:spPr>
        <p:txBody>
          <a:bodyPr wrap="square" rtlCol="0">
            <a:spAutoFit/>
          </a:bodyPr>
          <a:lstStyle/>
          <a:p>
            <a:r>
              <a:rPr lang="en-US" sz="2800" b="1" dirty="0" smtClean="0">
                <a:solidFill>
                  <a:schemeClr val="accent1"/>
                </a:solidFill>
              </a:rPr>
              <a:t>Independent Reading Level</a:t>
            </a:r>
          </a:p>
          <a:p>
            <a:r>
              <a:rPr lang="en-US" sz="2800" dirty="0" smtClean="0">
                <a:solidFill>
                  <a:schemeClr val="accent1"/>
                </a:solidFill>
                <a:sym typeface="Wingdings 3" panose="05040102010807070707" pitchFamily="18" charset="2"/>
              </a:rPr>
              <a:t></a:t>
            </a:r>
            <a:r>
              <a:rPr lang="en-US" sz="2800" dirty="0" smtClean="0">
                <a:solidFill>
                  <a:schemeClr val="accent1"/>
                </a:solidFill>
              </a:rPr>
              <a:t>Highest level your child can read </a:t>
            </a:r>
            <a:r>
              <a:rPr lang="en-US" sz="2800" b="1" i="1" dirty="0" smtClean="0">
                <a:solidFill>
                  <a:schemeClr val="accent1"/>
                </a:solidFill>
              </a:rPr>
              <a:t>without</a:t>
            </a:r>
            <a:r>
              <a:rPr lang="en-US" sz="2800" dirty="0" smtClean="0">
                <a:solidFill>
                  <a:schemeClr val="accent1"/>
                </a:solidFill>
              </a:rPr>
              <a:t> help</a:t>
            </a:r>
          </a:p>
          <a:p>
            <a:r>
              <a:rPr lang="en-US" sz="2800" dirty="0" smtClean="0">
                <a:solidFill>
                  <a:schemeClr val="accent1"/>
                </a:solidFill>
                <a:sym typeface="Wingdings 3" panose="05040102010807070707" pitchFamily="18" charset="2"/>
              </a:rPr>
              <a:t></a:t>
            </a:r>
            <a:r>
              <a:rPr lang="en-US" sz="2800" dirty="0" smtClean="0">
                <a:solidFill>
                  <a:schemeClr val="accent1"/>
                </a:solidFill>
              </a:rPr>
              <a:t>Adequate background knowledge</a:t>
            </a:r>
          </a:p>
          <a:p>
            <a:r>
              <a:rPr lang="en-US" sz="2800" dirty="0" smtClean="0">
                <a:solidFill>
                  <a:schemeClr val="accent1"/>
                </a:solidFill>
                <a:sym typeface="Wingdings 3" panose="05040102010807070707" pitchFamily="18" charset="2"/>
              </a:rPr>
              <a:t></a:t>
            </a:r>
            <a:r>
              <a:rPr lang="en-US" sz="2800" dirty="0" smtClean="0">
                <a:solidFill>
                  <a:schemeClr val="accent1"/>
                </a:solidFill>
              </a:rPr>
              <a:t>Can access this text </a:t>
            </a:r>
            <a:r>
              <a:rPr lang="en-US" sz="2800" b="1" i="1" dirty="0" smtClean="0">
                <a:solidFill>
                  <a:schemeClr val="accent1"/>
                </a:solidFill>
              </a:rPr>
              <a:t>very quickly </a:t>
            </a:r>
            <a:r>
              <a:rPr lang="en-US" sz="2800" dirty="0" smtClean="0">
                <a:solidFill>
                  <a:schemeClr val="accent1"/>
                </a:solidFill>
              </a:rPr>
              <a:t>and with </a:t>
            </a:r>
            <a:r>
              <a:rPr lang="en-US" sz="2800" b="1" i="1" dirty="0" smtClean="0">
                <a:solidFill>
                  <a:schemeClr val="accent1"/>
                </a:solidFill>
              </a:rPr>
              <a:t>very few errors</a:t>
            </a:r>
          </a:p>
          <a:p>
            <a:endParaRPr lang="en-US" sz="2800" dirty="0">
              <a:solidFill>
                <a:schemeClr val="accent1"/>
              </a:solidFill>
            </a:endParaRPr>
          </a:p>
          <a:p>
            <a:r>
              <a:rPr lang="en-US" b="1" dirty="0" smtClean="0">
                <a:solidFill>
                  <a:schemeClr val="accent1"/>
                </a:solidFill>
              </a:rPr>
              <a:t>Instructional Reading Level</a:t>
            </a:r>
          </a:p>
          <a:p>
            <a:r>
              <a:rPr lang="en-US" dirty="0" smtClean="0">
                <a:solidFill>
                  <a:schemeClr val="accent1"/>
                </a:solidFill>
              </a:rPr>
              <a:t>Highest level you child can read  </a:t>
            </a:r>
            <a:r>
              <a:rPr lang="en-US" b="1" i="1" dirty="0" smtClean="0">
                <a:solidFill>
                  <a:schemeClr val="accent1"/>
                </a:solidFill>
              </a:rPr>
              <a:t>with some </a:t>
            </a:r>
            <a:r>
              <a:rPr lang="en-US" dirty="0" smtClean="0">
                <a:solidFill>
                  <a:schemeClr val="accent1"/>
                </a:solidFill>
              </a:rPr>
              <a:t>assistance</a:t>
            </a:r>
          </a:p>
          <a:p>
            <a:r>
              <a:rPr lang="en-US" dirty="0" smtClean="0">
                <a:solidFill>
                  <a:schemeClr val="accent1"/>
                </a:solidFill>
              </a:rPr>
              <a:t>Adequate background knowledge</a:t>
            </a:r>
          </a:p>
          <a:p>
            <a:r>
              <a:rPr lang="en-US" dirty="0" smtClean="0">
                <a:solidFill>
                  <a:schemeClr val="accent1"/>
                </a:solidFill>
              </a:rPr>
              <a:t>Can access text </a:t>
            </a:r>
            <a:r>
              <a:rPr lang="en-US" b="1" i="1" dirty="0" smtClean="0">
                <a:solidFill>
                  <a:schemeClr val="accent1"/>
                </a:solidFill>
              </a:rPr>
              <a:t>fairly quickly </a:t>
            </a:r>
            <a:r>
              <a:rPr lang="en-US" dirty="0" smtClean="0">
                <a:solidFill>
                  <a:schemeClr val="accent1"/>
                </a:solidFill>
              </a:rPr>
              <a:t>with </a:t>
            </a:r>
            <a:r>
              <a:rPr lang="en-US" b="1" i="1" dirty="0" smtClean="0">
                <a:solidFill>
                  <a:schemeClr val="accent1"/>
                </a:solidFill>
              </a:rPr>
              <a:t>few or no errors</a:t>
            </a:r>
          </a:p>
          <a:p>
            <a:endParaRPr lang="en-US" dirty="0" smtClean="0">
              <a:solidFill>
                <a:schemeClr val="accent1"/>
              </a:solidFill>
            </a:endParaRPr>
          </a:p>
          <a:p>
            <a:r>
              <a:rPr lang="en-US" b="1" dirty="0" smtClean="0">
                <a:solidFill>
                  <a:schemeClr val="accent1"/>
                </a:solidFill>
              </a:rPr>
              <a:t>Frustration </a:t>
            </a:r>
            <a:r>
              <a:rPr lang="en-US" b="1" dirty="0">
                <a:solidFill>
                  <a:schemeClr val="accent1"/>
                </a:solidFill>
              </a:rPr>
              <a:t>R</a:t>
            </a:r>
            <a:r>
              <a:rPr lang="en-US" b="1" dirty="0" smtClean="0">
                <a:solidFill>
                  <a:schemeClr val="accent1"/>
                </a:solidFill>
              </a:rPr>
              <a:t>eading Level</a:t>
            </a:r>
          </a:p>
          <a:p>
            <a:r>
              <a:rPr lang="en-US" dirty="0" smtClean="0">
                <a:solidFill>
                  <a:schemeClr val="accent1"/>
                </a:solidFill>
              </a:rPr>
              <a:t>This level requires </a:t>
            </a:r>
            <a:r>
              <a:rPr lang="en-US" b="1" dirty="0" smtClean="0">
                <a:solidFill>
                  <a:schemeClr val="accent1"/>
                </a:solidFill>
              </a:rPr>
              <a:t>extensive or even moderate assistance</a:t>
            </a:r>
          </a:p>
          <a:p>
            <a:r>
              <a:rPr lang="en-US" dirty="0" smtClean="0">
                <a:solidFill>
                  <a:schemeClr val="accent1"/>
                </a:solidFill>
              </a:rPr>
              <a:t>Your child </a:t>
            </a:r>
            <a:r>
              <a:rPr lang="en-US" b="1" dirty="0" smtClean="0">
                <a:solidFill>
                  <a:schemeClr val="accent1"/>
                </a:solidFill>
              </a:rPr>
              <a:t>does not </a:t>
            </a:r>
            <a:r>
              <a:rPr lang="en-US" dirty="0" smtClean="0">
                <a:solidFill>
                  <a:schemeClr val="accent1"/>
                </a:solidFill>
              </a:rPr>
              <a:t>have adequate background knowledge on a topic</a:t>
            </a:r>
          </a:p>
          <a:p>
            <a:endParaRPr lang="en-US" b="1" dirty="0">
              <a:solidFill>
                <a:schemeClr val="accent1"/>
              </a:solidFill>
            </a:endParaRPr>
          </a:p>
        </p:txBody>
      </p:sp>
    </p:spTree>
    <p:extLst>
      <p:ext uri="{BB962C8B-B14F-4D97-AF65-F5344CB8AC3E}">
        <p14:creationId xmlns:p14="http://schemas.microsoft.com/office/powerpoint/2010/main" val="573689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
            <a:ext cx="10018713" cy="1289153"/>
          </a:xfrm>
        </p:spPr>
        <p:txBody>
          <a:bodyPr/>
          <a:lstStyle/>
          <a:p>
            <a:pPr algn="l"/>
            <a:r>
              <a:rPr lang="en-US" b="1" dirty="0" smtClean="0">
                <a:solidFill>
                  <a:srgbClr val="C00000"/>
                </a:solidFill>
                <a:effectLst>
                  <a:outerShdw blurRad="38100" dist="38100" dir="2700000" algn="tl">
                    <a:srgbClr val="000000">
                      <a:alpha val="43137"/>
                    </a:srgbClr>
                  </a:outerShdw>
                </a:effectLst>
              </a:rPr>
              <a:t>Now you are ready to practice at home</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99214" y="1738861"/>
            <a:ext cx="10807908" cy="4407108"/>
          </a:xfrm>
        </p:spPr>
        <p:txBody>
          <a:bodyPr>
            <a:normAutofit fontScale="92500"/>
          </a:bodyPr>
          <a:lstStyle/>
          <a:p>
            <a:pPr marL="0" indent="0">
              <a:buNone/>
            </a:pPr>
            <a:r>
              <a:rPr lang="en-US" sz="3200" b="1" dirty="0">
                <a:solidFill>
                  <a:schemeClr val="accent1"/>
                </a:solidFill>
              </a:rPr>
              <a:t>H</a:t>
            </a:r>
            <a:r>
              <a:rPr lang="en-US" sz="3200" b="1" dirty="0" smtClean="0">
                <a:solidFill>
                  <a:schemeClr val="accent1"/>
                </a:solidFill>
              </a:rPr>
              <a:t>ome reading routines &amp; materials </a:t>
            </a:r>
            <a:r>
              <a:rPr lang="en-US" sz="3200" b="1" dirty="0">
                <a:solidFill>
                  <a:schemeClr val="accent1"/>
                </a:solidFill>
              </a:rPr>
              <a:t>should meet three conditions:</a:t>
            </a:r>
          </a:p>
          <a:p>
            <a:pPr lvl="1"/>
            <a:r>
              <a:rPr lang="en-US" sz="2400" dirty="0">
                <a:solidFill>
                  <a:schemeClr val="accent1"/>
                </a:solidFill>
              </a:rPr>
              <a:t>Cell phones should be put away and the TV turned </a:t>
            </a:r>
            <a:r>
              <a:rPr lang="en-US" sz="2400" dirty="0" smtClean="0">
                <a:solidFill>
                  <a:schemeClr val="accent1"/>
                </a:solidFill>
              </a:rPr>
              <a:t>off.</a:t>
            </a:r>
          </a:p>
          <a:p>
            <a:pPr lvl="1"/>
            <a:r>
              <a:rPr lang="en-US" sz="2400" dirty="0">
                <a:solidFill>
                  <a:schemeClr val="accent1"/>
                </a:solidFill>
              </a:rPr>
              <a:t>Your child should find the topic interesting.</a:t>
            </a:r>
          </a:p>
          <a:p>
            <a:pPr lvl="1"/>
            <a:r>
              <a:rPr lang="en-US" sz="2400" dirty="0" smtClean="0">
                <a:solidFill>
                  <a:schemeClr val="accent1"/>
                </a:solidFill>
              </a:rPr>
              <a:t>The </a:t>
            </a:r>
            <a:r>
              <a:rPr lang="en-US" sz="2400" dirty="0">
                <a:solidFill>
                  <a:schemeClr val="accent1"/>
                </a:solidFill>
              </a:rPr>
              <a:t>text should be is on his/her</a:t>
            </a:r>
            <a:r>
              <a:rPr lang="en-US" sz="2400" b="1" u="sng" dirty="0">
                <a:solidFill>
                  <a:srgbClr val="C00000"/>
                </a:solidFill>
              </a:rPr>
              <a:t> </a:t>
            </a:r>
            <a:r>
              <a:rPr lang="en-US" sz="2400" b="1" u="sng" dirty="0">
                <a:solidFill>
                  <a:srgbClr val="C00000"/>
                </a:solidFill>
                <a:hlinkClick r:id="rId3"/>
              </a:rPr>
              <a:t>instructional</a:t>
            </a:r>
            <a:r>
              <a:rPr lang="en-US" sz="2400" b="1" u="sng" dirty="0">
                <a:solidFill>
                  <a:srgbClr val="C00000"/>
                </a:solidFill>
              </a:rPr>
              <a:t> </a:t>
            </a:r>
            <a:r>
              <a:rPr lang="en-US" sz="2400" dirty="0">
                <a:solidFill>
                  <a:schemeClr val="accent1"/>
                </a:solidFill>
              </a:rPr>
              <a:t>or </a:t>
            </a:r>
            <a:r>
              <a:rPr lang="en-US" sz="2400" b="1" u="sng" dirty="0">
                <a:solidFill>
                  <a:schemeClr val="accent1"/>
                </a:solidFill>
                <a:hlinkClick r:id="rId4"/>
              </a:rPr>
              <a:t>independent</a:t>
            </a:r>
            <a:r>
              <a:rPr lang="en-US" sz="2400" dirty="0">
                <a:solidFill>
                  <a:schemeClr val="accent1"/>
                </a:solidFill>
              </a:rPr>
              <a:t> level. A good rule of thumb here is that more than 1 error per every 10 words means the text is too hard</a:t>
            </a:r>
            <a:r>
              <a:rPr lang="en-US" sz="2400" dirty="0" smtClean="0">
                <a:solidFill>
                  <a:schemeClr val="accent1"/>
                </a:solidFill>
              </a:rPr>
              <a:t>.</a:t>
            </a:r>
          </a:p>
          <a:p>
            <a:pPr marL="457200" lvl="1" indent="0">
              <a:buNone/>
            </a:pPr>
            <a:endParaRPr lang="en-US" sz="2400" dirty="0">
              <a:solidFill>
                <a:schemeClr val="accent1"/>
              </a:solidFill>
            </a:endParaRPr>
          </a:p>
          <a:p>
            <a:pPr marL="0" indent="0">
              <a:buNone/>
            </a:pPr>
            <a:r>
              <a:rPr lang="en-US" sz="2000" dirty="0"/>
              <a:t>Take turns reading every other page. Stop occasionally and talk about what's happening. When oral reading time is up, tell your child to read silently for another 15 minutes, and give a guiding question that you'll want answered (e.g., Why is Ron so mad at Harry?).</a:t>
            </a:r>
            <a:r>
              <a:rPr lang="en-US" sz="2000" dirty="0">
                <a:solidFill>
                  <a:srgbClr val="C00000"/>
                </a:solidFill>
              </a:rPr>
              <a:t> </a:t>
            </a:r>
          </a:p>
          <a:p>
            <a:pPr marL="0" indent="0">
              <a:buNone/>
            </a:pPr>
            <a:endParaRPr lang="en-US" sz="2000" dirty="0"/>
          </a:p>
        </p:txBody>
      </p:sp>
    </p:spTree>
    <p:extLst>
      <p:ext uri="{BB962C8B-B14F-4D97-AF65-F5344CB8AC3E}">
        <p14:creationId xmlns:p14="http://schemas.microsoft.com/office/powerpoint/2010/main" val="568471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noGrp="1"/>
          </p:cNvSpPr>
          <p:nvPr>
            <p:ph idx="1"/>
          </p:nvPr>
        </p:nvSpPr>
        <p:spPr>
          <a:xfrm>
            <a:off x="1582956" y="943611"/>
            <a:ext cx="10018713" cy="7155805"/>
          </a:xfrm>
          <a:prstGeom prst="rect">
            <a:avLst/>
          </a:prstGeom>
          <a:noFill/>
        </p:spPr>
        <p:txBody>
          <a:bodyPr wrap="square" rtlCol="0">
            <a:spAutoFit/>
          </a:bodyPr>
          <a:lstStyle/>
          <a:p>
            <a:pPr marL="0" indent="0">
              <a:buNone/>
            </a:pPr>
            <a:r>
              <a:rPr lang="en-US" sz="2800" b="1" dirty="0" smtClean="0">
                <a:solidFill>
                  <a:schemeClr val="accent1"/>
                </a:solidFill>
              </a:rPr>
              <a:t>Websites to help you find books on your child’s level. It is time to read, </a:t>
            </a:r>
            <a:r>
              <a:rPr lang="en-US" sz="3600" b="1" dirty="0" smtClean="0">
                <a:solidFill>
                  <a:schemeClr val="accent1"/>
                </a:solidFill>
              </a:rPr>
              <a:t>read</a:t>
            </a:r>
            <a:r>
              <a:rPr lang="en-US" sz="2800" b="1" dirty="0" smtClean="0">
                <a:solidFill>
                  <a:schemeClr val="accent1"/>
                </a:solidFill>
              </a:rPr>
              <a:t>, </a:t>
            </a:r>
            <a:r>
              <a:rPr lang="en-US" sz="4000" b="1" dirty="0" smtClean="0">
                <a:solidFill>
                  <a:schemeClr val="accent1"/>
                </a:solidFill>
              </a:rPr>
              <a:t>read!</a:t>
            </a:r>
            <a:endParaRPr lang="en-US" sz="2800" b="1" dirty="0" smtClean="0">
              <a:solidFill>
                <a:schemeClr val="accent1"/>
              </a:solidFill>
            </a:endParaRPr>
          </a:p>
          <a:p>
            <a:pPr marL="0" indent="0">
              <a:buNone/>
            </a:pPr>
            <a:endParaRPr lang="en-US" dirty="0" smtClean="0"/>
          </a:p>
          <a:p>
            <a:pPr marL="0" indent="0">
              <a:buNone/>
            </a:pPr>
            <a:r>
              <a:rPr lang="en-US" dirty="0">
                <a:hlinkClick r:id="rId3"/>
              </a:rPr>
              <a:t>http://</a:t>
            </a:r>
            <a:r>
              <a:rPr lang="en-US" dirty="0" smtClean="0">
                <a:hlinkClick r:id="rId3"/>
              </a:rPr>
              <a:t>www.arbookfind.com</a:t>
            </a:r>
            <a:endParaRPr lang="en-US" dirty="0" smtClean="0"/>
          </a:p>
          <a:p>
            <a:pPr marL="0" indent="0">
              <a:buNone/>
            </a:pPr>
            <a:r>
              <a:rPr lang="en-US" b="1" dirty="0" smtClean="0"/>
              <a:t>     Accelerated Reader (ar)                </a:t>
            </a:r>
            <a:r>
              <a:rPr lang="en-US" dirty="0" smtClean="0"/>
              <a:t> </a:t>
            </a:r>
          </a:p>
          <a:p>
            <a:pPr marL="0" indent="0">
              <a:buNone/>
            </a:pPr>
            <a:r>
              <a:rPr lang="en-US" dirty="0"/>
              <a:t> </a:t>
            </a:r>
            <a:r>
              <a:rPr lang="en-US" dirty="0" smtClean="0"/>
              <a:t>                                      BL = </a:t>
            </a:r>
            <a:r>
              <a:rPr lang="en-US" sz="3200" b="1" dirty="0" smtClean="0"/>
              <a:t>5.7</a:t>
            </a:r>
            <a:endParaRPr lang="en-US" dirty="0"/>
          </a:p>
          <a:p>
            <a:pPr marL="0" indent="0">
              <a:buNone/>
            </a:pPr>
            <a:r>
              <a:rPr lang="en-US" dirty="0">
                <a:hlinkClick r:id="rId4"/>
              </a:rPr>
              <a:t>http://</a:t>
            </a:r>
            <a:r>
              <a:rPr lang="en-US" dirty="0" smtClean="0">
                <a:hlinkClick r:id="rId4"/>
              </a:rPr>
              <a:t>www.scholastic.com/bookwizard</a:t>
            </a:r>
            <a:endParaRPr lang="en-US" dirty="0" smtClean="0"/>
          </a:p>
          <a:p>
            <a:pPr marL="0" indent="0">
              <a:buNone/>
            </a:pPr>
            <a:r>
              <a:rPr lang="en-US" b="1" dirty="0" smtClean="0"/>
              <a:t>     Scholastic </a:t>
            </a:r>
          </a:p>
          <a:p>
            <a:pPr marL="0" indent="0">
              <a:buNone/>
            </a:pPr>
            <a:r>
              <a:rPr lang="en-US" dirty="0" smtClean="0"/>
              <a:t>                      grade level equivalent = </a:t>
            </a:r>
            <a:r>
              <a:rPr lang="en-US" sz="3200" b="1" dirty="0" smtClean="0"/>
              <a:t>5.8</a:t>
            </a:r>
            <a:endParaRPr lang="en-US" sz="3200" b="1" dirty="0"/>
          </a:p>
          <a:p>
            <a:endParaRPr lang="en-US" dirty="0" smtClean="0"/>
          </a:p>
          <a:p>
            <a:endParaRPr lang="en-US" dirty="0" smtClean="0"/>
          </a:p>
          <a:p>
            <a:endParaRPr lang="en-US" dirty="0"/>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422" y="2045509"/>
            <a:ext cx="1269932" cy="168304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73" y="4521513"/>
            <a:ext cx="1160962" cy="1645920"/>
          </a:xfrm>
          <a:prstGeom prst="rect">
            <a:avLst/>
          </a:prstGeom>
        </p:spPr>
      </p:pic>
      <p:sp>
        <p:nvSpPr>
          <p:cNvPr id="2" name="TextBox 1"/>
          <p:cNvSpPr txBox="1"/>
          <p:nvPr/>
        </p:nvSpPr>
        <p:spPr>
          <a:xfrm>
            <a:off x="1693888" y="149902"/>
            <a:ext cx="9907781" cy="769441"/>
          </a:xfrm>
          <a:prstGeom prst="rect">
            <a:avLst/>
          </a:prstGeom>
          <a:noFill/>
        </p:spPr>
        <p:txBody>
          <a:bodyPr wrap="square" rtlCol="0">
            <a:spAutoFit/>
          </a:bodyPr>
          <a:lstStyle/>
          <a:p>
            <a:r>
              <a:rPr lang="en-US" sz="4400" b="1" dirty="0" smtClean="0">
                <a:solidFill>
                  <a:srgbClr val="C00000"/>
                </a:solidFill>
              </a:rPr>
              <a:t>Finding The </a:t>
            </a:r>
            <a:r>
              <a:rPr lang="en-US" sz="4400" b="1" dirty="0">
                <a:solidFill>
                  <a:srgbClr val="C00000"/>
                </a:solidFill>
              </a:rPr>
              <a:t>R</a:t>
            </a:r>
            <a:r>
              <a:rPr lang="en-US" sz="4400" b="1" dirty="0" smtClean="0">
                <a:solidFill>
                  <a:srgbClr val="C00000"/>
                </a:solidFill>
              </a:rPr>
              <a:t>ight </a:t>
            </a:r>
            <a:r>
              <a:rPr lang="en-US" sz="4400" b="1" dirty="0">
                <a:solidFill>
                  <a:srgbClr val="C00000"/>
                </a:solidFill>
              </a:rPr>
              <a:t>T</a:t>
            </a:r>
            <a:r>
              <a:rPr lang="en-US" sz="4400" b="1" dirty="0" smtClean="0">
                <a:solidFill>
                  <a:srgbClr val="C00000"/>
                </a:solidFill>
              </a:rPr>
              <a:t>ext </a:t>
            </a:r>
            <a:r>
              <a:rPr lang="en-US" sz="4400" b="1" dirty="0">
                <a:solidFill>
                  <a:srgbClr val="C00000"/>
                </a:solidFill>
              </a:rPr>
              <a:t>F</a:t>
            </a:r>
            <a:r>
              <a:rPr lang="en-US" sz="4400" b="1" dirty="0" smtClean="0">
                <a:solidFill>
                  <a:srgbClr val="C00000"/>
                </a:solidFill>
              </a:rPr>
              <a:t>or </a:t>
            </a:r>
            <a:r>
              <a:rPr lang="en-US" sz="4400" b="1" dirty="0">
                <a:solidFill>
                  <a:srgbClr val="C00000"/>
                </a:solidFill>
              </a:rPr>
              <a:t>Y</a:t>
            </a:r>
            <a:r>
              <a:rPr lang="en-US" sz="4400" b="1" dirty="0" smtClean="0">
                <a:solidFill>
                  <a:srgbClr val="C00000"/>
                </a:solidFill>
              </a:rPr>
              <a:t>our </a:t>
            </a:r>
            <a:r>
              <a:rPr lang="en-US" sz="4400" b="1" dirty="0">
                <a:solidFill>
                  <a:srgbClr val="C00000"/>
                </a:solidFill>
              </a:rPr>
              <a:t>R</a:t>
            </a:r>
            <a:r>
              <a:rPr lang="en-US" sz="4400" b="1" dirty="0" smtClean="0">
                <a:solidFill>
                  <a:srgbClr val="C00000"/>
                </a:solidFill>
              </a:rPr>
              <a:t>eader</a:t>
            </a:r>
            <a:endParaRPr lang="en-US" sz="4400" b="1" dirty="0">
              <a:solidFill>
                <a:srgbClr val="C00000"/>
              </a:solidFill>
            </a:endParaRPr>
          </a:p>
        </p:txBody>
      </p:sp>
    </p:spTree>
    <p:extLst>
      <p:ext uri="{BB962C8B-B14F-4D97-AF65-F5344CB8AC3E}">
        <p14:creationId xmlns:p14="http://schemas.microsoft.com/office/powerpoint/2010/main" val="23257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89798" y="1099831"/>
            <a:ext cx="5484219" cy="5287717"/>
          </a:xfrm>
          <a:ln w="28575">
            <a:solidFill>
              <a:schemeClr val="tx1"/>
            </a:solidFill>
          </a:ln>
        </p:spPr>
      </p:pic>
      <p:sp>
        <p:nvSpPr>
          <p:cNvPr id="2" name="Title 1"/>
          <p:cNvSpPr>
            <a:spLocks noGrp="1"/>
          </p:cNvSpPr>
          <p:nvPr>
            <p:ph type="title"/>
          </p:nvPr>
        </p:nvSpPr>
        <p:spPr>
          <a:xfrm>
            <a:off x="1484311" y="-356616"/>
            <a:ext cx="10018713" cy="1752599"/>
          </a:xfrm>
        </p:spPr>
        <p:txBody>
          <a:bodyPr>
            <a:normAutofit/>
          </a:bodyPr>
          <a:lstStyle/>
          <a:p>
            <a:pPr algn="l"/>
            <a:r>
              <a:rPr lang="en-US" sz="4800" b="1" dirty="0" smtClean="0">
                <a:solidFill>
                  <a:schemeClr val="accent1"/>
                </a:solidFill>
                <a:effectLst>
                  <a:outerShdw blurRad="38100" dist="38100" dir="2700000" algn="tl">
                    <a:srgbClr val="000000">
                      <a:alpha val="43137"/>
                    </a:srgbClr>
                  </a:outerShdw>
                </a:effectLst>
              </a:rPr>
              <a:t>Fluency Criteria Chart</a:t>
            </a:r>
            <a:endParaRPr lang="en-US" sz="4800" b="1" dirty="0">
              <a:solidFill>
                <a:schemeClr val="accent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323" y="2162845"/>
            <a:ext cx="3141207" cy="405739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211" y="4644026"/>
            <a:ext cx="3485948" cy="1953039"/>
          </a:xfrm>
          <a:prstGeom prst="rect">
            <a:avLst/>
          </a:prstGeom>
        </p:spPr>
      </p:pic>
      <p:sp>
        <p:nvSpPr>
          <p:cNvPr id="10" name="Oval 9"/>
          <p:cNvSpPr/>
          <p:nvPr/>
        </p:nvSpPr>
        <p:spPr>
          <a:xfrm>
            <a:off x="9875746" y="4253948"/>
            <a:ext cx="2053530" cy="4903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55304" y="1073426"/>
            <a:ext cx="4479235" cy="646331"/>
          </a:xfrm>
          <a:prstGeom prst="rect">
            <a:avLst/>
          </a:prstGeom>
          <a:noFill/>
        </p:spPr>
        <p:txBody>
          <a:bodyPr wrap="square" rtlCol="0">
            <a:spAutoFit/>
          </a:bodyPr>
          <a:lstStyle/>
          <a:p>
            <a:r>
              <a:rPr lang="en-US" dirty="0" smtClean="0"/>
              <a:t>Independent level criteria for a 5.8 book</a:t>
            </a:r>
          </a:p>
          <a:p>
            <a:r>
              <a:rPr lang="en-US" dirty="0" smtClean="0"/>
              <a:t>97% accuracy and </a:t>
            </a:r>
            <a:r>
              <a:rPr lang="en-US" u="sng" dirty="0" smtClean="0"/>
              <a:t>&gt;</a:t>
            </a:r>
            <a:r>
              <a:rPr lang="en-US" dirty="0" smtClean="0"/>
              <a:t>  130 words per minute</a:t>
            </a:r>
            <a:endParaRPr lang="en-US" dirty="0"/>
          </a:p>
        </p:txBody>
      </p:sp>
      <p:sp>
        <p:nvSpPr>
          <p:cNvPr id="14" name="TextBox 13"/>
          <p:cNvSpPr txBox="1"/>
          <p:nvPr/>
        </p:nvSpPr>
        <p:spPr>
          <a:xfrm>
            <a:off x="1908313" y="1839071"/>
            <a:ext cx="2849217" cy="369332"/>
          </a:xfrm>
          <a:prstGeom prst="rect">
            <a:avLst/>
          </a:prstGeom>
          <a:noFill/>
        </p:spPr>
        <p:txBody>
          <a:bodyPr wrap="square" rtlCol="0">
            <a:spAutoFit/>
          </a:bodyPr>
          <a:lstStyle/>
          <a:p>
            <a:r>
              <a:rPr lang="en-US" b="1" dirty="0" smtClean="0"/>
              <a:t>Rate Conversion </a:t>
            </a:r>
            <a:r>
              <a:rPr lang="en-US" b="1" dirty="0"/>
              <a:t>C</a:t>
            </a:r>
            <a:r>
              <a:rPr lang="en-US" b="1" dirty="0" smtClean="0"/>
              <a:t>harts</a:t>
            </a:r>
            <a:endParaRPr lang="en-US" b="1" dirty="0"/>
          </a:p>
        </p:txBody>
      </p:sp>
    </p:spTree>
    <p:extLst>
      <p:ext uri="{BB962C8B-B14F-4D97-AF65-F5344CB8AC3E}">
        <p14:creationId xmlns:p14="http://schemas.microsoft.com/office/powerpoint/2010/main" val="3556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927" y="3660754"/>
            <a:ext cx="2170406" cy="2583635"/>
          </a:xfrm>
          <a:prstGeom prst="rect">
            <a:avLst/>
          </a:prstGeom>
        </p:spPr>
      </p:pic>
      <p:pic>
        <p:nvPicPr>
          <p:cNvPr id="13" name="Content Placeholder 1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14792" y="771444"/>
            <a:ext cx="2801735" cy="2701348"/>
          </a:xfrm>
          <a:ln w="28575">
            <a:solidFill>
              <a:schemeClr val="tx1"/>
            </a:solidFill>
          </a:ln>
        </p:spPr>
      </p:pic>
      <p:sp>
        <p:nvSpPr>
          <p:cNvPr id="2" name="Title 1"/>
          <p:cNvSpPr>
            <a:spLocks noGrp="1"/>
          </p:cNvSpPr>
          <p:nvPr>
            <p:ph type="title"/>
          </p:nvPr>
        </p:nvSpPr>
        <p:spPr>
          <a:xfrm>
            <a:off x="1484311" y="-356616"/>
            <a:ext cx="10018713" cy="1752599"/>
          </a:xfrm>
        </p:spPr>
        <p:txBody>
          <a:bodyPr>
            <a:normAutofit/>
          </a:bodyPr>
          <a:lstStyle/>
          <a:p>
            <a:pPr algn="l"/>
            <a:r>
              <a:rPr lang="en-US" sz="4800" b="1" dirty="0" smtClean="0">
                <a:solidFill>
                  <a:schemeClr val="accent1"/>
                </a:solidFill>
                <a:effectLst>
                  <a:outerShdw blurRad="38100" dist="38100" dir="2700000" algn="tl">
                    <a:srgbClr val="000000">
                      <a:alpha val="43137"/>
                    </a:srgbClr>
                  </a:outerShdw>
                </a:effectLst>
              </a:rPr>
              <a:t>Checking for Accuracy &amp; Fluency</a:t>
            </a:r>
            <a:endParaRPr lang="en-US" sz="4800" b="1" dirty="0">
              <a:solidFill>
                <a:schemeClr val="accent1"/>
              </a:solidFill>
              <a:effectLst>
                <a:outerShdw blurRad="38100" dist="38100" dir="2700000" algn="tl">
                  <a:srgbClr val="000000">
                    <a:alpha val="43137"/>
                  </a:srgbClr>
                </a:outerShdw>
              </a:effectLst>
            </a:endParaRPr>
          </a:p>
        </p:txBody>
      </p:sp>
      <p:sp>
        <p:nvSpPr>
          <p:cNvPr id="10" name="Oval 9"/>
          <p:cNvSpPr/>
          <p:nvPr/>
        </p:nvSpPr>
        <p:spPr>
          <a:xfrm>
            <a:off x="9098398" y="2358189"/>
            <a:ext cx="2949934" cy="3007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484311" y="907589"/>
            <a:ext cx="4479235" cy="646331"/>
          </a:xfrm>
          <a:prstGeom prst="rect">
            <a:avLst/>
          </a:prstGeom>
          <a:noFill/>
        </p:spPr>
        <p:txBody>
          <a:bodyPr wrap="square" rtlCol="0">
            <a:spAutoFit/>
          </a:bodyPr>
          <a:lstStyle/>
          <a:p>
            <a:r>
              <a:rPr lang="en-US" b="1" dirty="0" smtClean="0">
                <a:solidFill>
                  <a:srgbClr val="C00000"/>
                </a:solidFill>
              </a:rPr>
              <a:t>Independent level criteria for a 5.8 book</a:t>
            </a:r>
          </a:p>
          <a:p>
            <a:r>
              <a:rPr lang="en-US" b="1" dirty="0" smtClean="0">
                <a:solidFill>
                  <a:srgbClr val="C00000"/>
                </a:solidFill>
              </a:rPr>
              <a:t>97% accuracy and </a:t>
            </a:r>
            <a:r>
              <a:rPr lang="en-US" b="1" u="sng" dirty="0" smtClean="0">
                <a:solidFill>
                  <a:srgbClr val="C00000"/>
                </a:solidFill>
              </a:rPr>
              <a:t>&gt;</a:t>
            </a:r>
            <a:r>
              <a:rPr lang="en-US" b="1" dirty="0" smtClean="0">
                <a:solidFill>
                  <a:srgbClr val="C00000"/>
                </a:solidFill>
              </a:rPr>
              <a:t>  130 words per minute</a:t>
            </a:r>
            <a:endParaRPr lang="en-US" b="1" dirty="0">
              <a:solidFill>
                <a:srgbClr val="C000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034" y="1409738"/>
            <a:ext cx="3674058" cy="4790790"/>
          </a:xfrm>
          <a:prstGeom prst="rect">
            <a:avLst/>
          </a:prstGeom>
          <a:ln w="28575">
            <a:solidFill>
              <a:schemeClr val="tx1"/>
            </a:solidFill>
          </a:ln>
        </p:spPr>
      </p:pic>
      <p:sp>
        <p:nvSpPr>
          <p:cNvPr id="5" name="TextBox 4"/>
          <p:cNvSpPr txBox="1"/>
          <p:nvPr/>
        </p:nvSpPr>
        <p:spPr>
          <a:xfrm>
            <a:off x="1527108" y="1904739"/>
            <a:ext cx="4003091" cy="433965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Count out 100 words</a:t>
            </a:r>
          </a:p>
          <a:p>
            <a:pPr marL="285750" indent="-285750">
              <a:buFont typeface="Wingdings" panose="05000000000000000000" pitchFamily="2" charset="2"/>
              <a:buChar char="§"/>
            </a:pPr>
            <a:r>
              <a:rPr lang="en-US" dirty="0" smtClean="0"/>
              <a:t>Mark starting     and ending    points</a:t>
            </a:r>
          </a:p>
          <a:p>
            <a:pPr marL="285750" indent="-285750">
              <a:buFont typeface="Wingdings" panose="05000000000000000000" pitchFamily="2" charset="2"/>
              <a:buChar char="§"/>
            </a:pPr>
            <a:r>
              <a:rPr lang="en-US" dirty="0" smtClean="0"/>
              <a:t>Start timer at 0:00</a:t>
            </a:r>
          </a:p>
          <a:p>
            <a:pPr marL="285750" indent="-285750">
              <a:buFont typeface="Wingdings" panose="05000000000000000000" pitchFamily="2" charset="2"/>
              <a:buChar char="§"/>
            </a:pPr>
            <a:r>
              <a:rPr lang="en-US" dirty="0" smtClean="0"/>
              <a:t>Begin timer when your child begins to read </a:t>
            </a:r>
          </a:p>
          <a:p>
            <a:pPr marL="285750" indent="-285750">
              <a:buFont typeface="Wingdings" panose="05000000000000000000" pitchFamily="2" charset="2"/>
              <a:buChar char="§"/>
            </a:pPr>
            <a:r>
              <a:rPr lang="en-US" dirty="0" smtClean="0"/>
              <a:t>When your child finishes   stop timer</a:t>
            </a:r>
          </a:p>
          <a:p>
            <a:pPr marL="285750" indent="-285750">
              <a:buFont typeface="Wingdings" panose="05000000000000000000" pitchFamily="2" charset="2"/>
              <a:buChar char="§"/>
            </a:pPr>
            <a:r>
              <a:rPr lang="en-US" dirty="0" smtClean="0"/>
              <a:t>Look up the time (i.e. </a:t>
            </a:r>
            <a:r>
              <a:rPr lang="en-US" b="1" dirty="0" smtClean="0"/>
              <a:t>:43</a:t>
            </a:r>
            <a:r>
              <a:rPr lang="en-US" dirty="0" smtClean="0"/>
              <a:t>) on conversion chart</a:t>
            </a:r>
          </a:p>
          <a:p>
            <a:pPr marL="285750" indent="-285750">
              <a:buFont typeface="Wingdings" panose="05000000000000000000" pitchFamily="2" charset="2"/>
              <a:buChar char="§"/>
            </a:pPr>
            <a:r>
              <a:rPr lang="en-US" dirty="0" smtClean="0"/>
              <a:t>That is your rate (</a:t>
            </a:r>
            <a:r>
              <a:rPr lang="en-US" b="1" dirty="0" smtClean="0"/>
              <a:t>140 wpm</a:t>
            </a:r>
            <a:r>
              <a:rPr lang="en-US" dirty="0" smtClean="0"/>
              <a:t>)</a:t>
            </a:r>
          </a:p>
          <a:p>
            <a:pPr marL="285750" indent="-285750">
              <a:buFont typeface="Wingdings" panose="05000000000000000000" pitchFamily="2" charset="2"/>
              <a:buChar char="§"/>
            </a:pPr>
            <a:r>
              <a:rPr lang="en-US" dirty="0" smtClean="0"/>
              <a:t>How many errors? (i.e. </a:t>
            </a:r>
            <a:r>
              <a:rPr lang="en-US" b="1" dirty="0" smtClean="0"/>
              <a:t>-3</a:t>
            </a:r>
            <a:r>
              <a:rPr lang="en-US" dirty="0" smtClean="0"/>
              <a:t>)</a:t>
            </a:r>
          </a:p>
          <a:p>
            <a:pPr marL="285750" indent="-285750">
              <a:buFont typeface="Wingdings" panose="05000000000000000000" pitchFamily="2" charset="2"/>
              <a:buChar char="§"/>
            </a:pPr>
            <a:r>
              <a:rPr lang="en-US" dirty="0" smtClean="0"/>
              <a:t>That is your accuracy (</a:t>
            </a:r>
            <a:r>
              <a:rPr lang="en-US" b="1" dirty="0" smtClean="0"/>
              <a:t>97%</a:t>
            </a:r>
            <a:r>
              <a:rPr lang="en-US" dirty="0" smtClean="0"/>
              <a:t>)</a:t>
            </a:r>
          </a:p>
          <a:p>
            <a:endParaRPr lang="en-US" sz="1000" dirty="0" smtClean="0"/>
          </a:p>
          <a:p>
            <a:pPr marL="285750" indent="-285750">
              <a:buFont typeface="Wingdings" panose="05000000000000000000" pitchFamily="2" charset="2"/>
              <a:buChar char="§"/>
            </a:pPr>
            <a:r>
              <a:rPr lang="en-US" b="1" dirty="0" smtClean="0"/>
              <a:t>97% and 140 wpm</a:t>
            </a:r>
            <a:endParaRPr lang="en-US" b="1" dirty="0"/>
          </a:p>
          <a:p>
            <a:endParaRPr lang="en-US" sz="1000" dirty="0" smtClean="0"/>
          </a:p>
          <a:p>
            <a:pPr marL="285750" indent="-285750">
              <a:buFont typeface="Wingdings" panose="05000000000000000000" pitchFamily="2" charset="2"/>
              <a:buChar char="§"/>
            </a:pPr>
            <a:r>
              <a:rPr lang="en-US" b="1" dirty="0" smtClean="0"/>
              <a:t>MEETS CRITERIA ! Great book to read at home.</a:t>
            </a:r>
            <a:endParaRPr lang="en-US" b="1" dirty="0"/>
          </a:p>
        </p:txBody>
      </p:sp>
      <p:sp>
        <p:nvSpPr>
          <p:cNvPr id="6" name="Rectangle 5"/>
          <p:cNvSpPr/>
          <p:nvPr/>
        </p:nvSpPr>
        <p:spPr>
          <a:xfrm>
            <a:off x="9694650" y="6204544"/>
            <a:ext cx="2399568" cy="369332"/>
          </a:xfrm>
          <a:prstGeom prst="rect">
            <a:avLst/>
          </a:prstGeom>
        </p:spPr>
        <p:txBody>
          <a:bodyPr wrap="none">
            <a:spAutoFit/>
          </a:bodyPr>
          <a:lstStyle/>
          <a:p>
            <a:r>
              <a:rPr lang="en-US" b="1" dirty="0"/>
              <a:t>Rate Conversion </a:t>
            </a:r>
            <a:r>
              <a:rPr lang="en-US" b="1" dirty="0" smtClean="0"/>
              <a:t>Chart</a:t>
            </a:r>
            <a:endParaRPr lang="en-US" b="1" dirty="0"/>
          </a:p>
        </p:txBody>
      </p:sp>
      <p:sp>
        <p:nvSpPr>
          <p:cNvPr id="7" name="5-Point Star 6"/>
          <p:cNvSpPr/>
          <p:nvPr/>
        </p:nvSpPr>
        <p:spPr>
          <a:xfrm>
            <a:off x="6386942" y="3068545"/>
            <a:ext cx="156411" cy="21656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3174423" y="2255382"/>
            <a:ext cx="156411" cy="21656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2640056" y="3068546"/>
            <a:ext cx="156411" cy="21656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H="1">
            <a:off x="7751038" y="4643579"/>
            <a:ext cx="119204" cy="187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242190" y="3298014"/>
            <a:ext cx="132455" cy="258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60545" y="2255382"/>
            <a:ext cx="132455" cy="258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0671349" y="4411225"/>
            <a:ext cx="356717" cy="633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06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10426" y="108466"/>
            <a:ext cx="1533525" cy="1066800"/>
          </a:xfrm>
          <a:prstGeom prst="rect">
            <a:avLst/>
          </a:prstGeom>
          <a:ln w="38100">
            <a:solidFill>
              <a:schemeClr val="accent1"/>
            </a:solidFill>
          </a:ln>
          <a:effectLst>
            <a:outerShdw blurRad="292100" dist="139700" dir="2700000" algn="tl" rotWithShape="0">
              <a:srgbClr val="333333">
                <a:alpha val="65000"/>
              </a:srgbClr>
            </a:outerShdw>
          </a:effectLst>
        </p:spPr>
      </p:pic>
      <p:sp>
        <p:nvSpPr>
          <p:cNvPr id="6" name="TextBox 5"/>
          <p:cNvSpPr txBox="1"/>
          <p:nvPr/>
        </p:nvSpPr>
        <p:spPr>
          <a:xfrm>
            <a:off x="4038600" y="457200"/>
            <a:ext cx="49530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1729047" y="1219200"/>
            <a:ext cx="8229600" cy="4983162"/>
          </a:xfrm>
        </p:spPr>
        <p:txBody>
          <a:bodyPr/>
          <a:lstStyle/>
          <a:p>
            <a:pPr algn="ctr">
              <a:buNone/>
            </a:pPr>
            <a:r>
              <a:rPr lang="en-US" b="1" i="1" dirty="0" smtClean="0">
                <a:solidFill>
                  <a:schemeClr val="tx2"/>
                </a:solidFill>
                <a:effectLst>
                  <a:outerShdw blurRad="38100" dist="38100" dir="2700000" algn="tl">
                    <a:srgbClr val="000000">
                      <a:alpha val="43137"/>
                    </a:srgbClr>
                  </a:outerShdw>
                </a:effectLst>
              </a:rPr>
              <a:t>      </a:t>
            </a:r>
            <a:endParaRPr lang="en-US" b="1" i="1" dirty="0">
              <a:solidFill>
                <a:schemeClr val="tx2"/>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486153" y="274638"/>
            <a:ext cx="6800847" cy="551894"/>
          </a:xfrm>
        </p:spPr>
        <p:txBody>
          <a:bodyPr>
            <a:noAutofit/>
          </a:bodyPr>
          <a:lstStyle/>
          <a:p>
            <a:pPr algn="ctr"/>
            <a:r>
              <a:rPr lang="en-US" sz="5400" dirty="0" smtClean="0">
                <a:solidFill>
                  <a:schemeClr val="accent2"/>
                </a:solidFill>
                <a:latin typeface="Times New Roman" pitchFamily="18" charset="0"/>
                <a:cs typeface="Times New Roman" pitchFamily="18" charset="0"/>
              </a:rPr>
              <a:t>www.uurc.utah.edu</a:t>
            </a:r>
            <a:endParaRPr lang="en-US" sz="5400" dirty="0">
              <a:solidFill>
                <a:schemeClr val="accent2"/>
              </a:solidFill>
              <a:latin typeface="Times New Roman" pitchFamily="18" charset="0"/>
              <a:cs typeface="Times New Roman" pitchFamily="18" charset="0"/>
            </a:endParaRPr>
          </a:p>
        </p:txBody>
      </p:sp>
      <p:pic>
        <p:nvPicPr>
          <p:cNvPr id="7" name="Picture 6" descr="Website home page.PNG"/>
          <p:cNvPicPr>
            <a:picLocks noChangeAspect="1"/>
          </p:cNvPicPr>
          <p:nvPr/>
        </p:nvPicPr>
        <p:blipFill>
          <a:blip r:embed="rId4"/>
          <a:stretch>
            <a:fillRect/>
          </a:stretch>
        </p:blipFill>
        <p:spPr>
          <a:xfrm>
            <a:off x="7286169" y="1219200"/>
            <a:ext cx="4401006" cy="4239934"/>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flipH="1" flipV="1">
            <a:off x="5172075" y="1628775"/>
            <a:ext cx="1762125" cy="952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984" y="1219200"/>
            <a:ext cx="1750107" cy="5453616"/>
          </a:xfrm>
          <a:prstGeom prst="rect">
            <a:avLst/>
          </a:prstGeom>
        </p:spPr>
      </p:pic>
      <p:sp>
        <p:nvSpPr>
          <p:cNvPr id="10" name="Oval 9"/>
          <p:cNvSpPr/>
          <p:nvPr/>
        </p:nvSpPr>
        <p:spPr>
          <a:xfrm>
            <a:off x="3269612" y="3946008"/>
            <a:ext cx="1397553" cy="504072"/>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 name="Oval 13"/>
          <p:cNvSpPr/>
          <p:nvPr/>
        </p:nvSpPr>
        <p:spPr>
          <a:xfrm>
            <a:off x="3269612" y="2522327"/>
            <a:ext cx="986504" cy="443879"/>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 name="TextBox 11"/>
          <p:cNvSpPr txBox="1"/>
          <p:nvPr/>
        </p:nvSpPr>
        <p:spPr>
          <a:xfrm>
            <a:off x="5702846" y="5709919"/>
            <a:ext cx="5913844" cy="984885"/>
          </a:xfrm>
          <a:prstGeom prst="rect">
            <a:avLst/>
          </a:prstGeom>
          <a:noFill/>
        </p:spPr>
        <p:txBody>
          <a:bodyPr wrap="square" rtlCol="0">
            <a:spAutoFit/>
          </a:bodyPr>
          <a:lstStyle/>
          <a:p>
            <a:r>
              <a:rPr lang="en-US" dirty="0" smtClean="0">
                <a:solidFill>
                  <a:srgbClr val="6A1F0A"/>
                </a:solidFill>
              </a:rPr>
              <a:t>Please access this presentation @</a:t>
            </a:r>
          </a:p>
          <a:p>
            <a:r>
              <a:rPr lang="en-US" dirty="0" smtClean="0">
                <a:solidFill>
                  <a:srgbClr val="6A1F0A"/>
                </a:solidFill>
              </a:rPr>
              <a:t> </a:t>
            </a:r>
            <a:r>
              <a:rPr lang="en-US" sz="2000" b="1" dirty="0">
                <a:hlinkClick r:id="rId6"/>
              </a:rPr>
              <a:t>http://</a:t>
            </a:r>
            <a:r>
              <a:rPr lang="en-US" sz="2000" b="1" dirty="0" smtClean="0">
                <a:hlinkClick r:id="rId6"/>
              </a:rPr>
              <a:t>www.uurc.utah.edu/Educators/Links.php</a:t>
            </a:r>
            <a:endParaRPr lang="en-US" sz="2000" b="1" dirty="0" smtClean="0"/>
          </a:p>
          <a:p>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63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711" y="208166"/>
            <a:ext cx="2272173" cy="766392"/>
          </a:xfrm>
          <a:ln w="28575">
            <a:solidFill>
              <a:schemeClr val="tx1"/>
            </a:solidFill>
          </a:ln>
        </p:spPr>
        <p:txBody>
          <a:bodyPr>
            <a:normAutofit fontScale="90000"/>
          </a:bodyPr>
          <a:lstStyle/>
          <a:p>
            <a:pPr algn="l"/>
            <a:r>
              <a:rPr lang="en-US" sz="2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r>
            <a:br>
              <a:rPr lang="en-US" sz="2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2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r>
            <a:br>
              <a:rPr lang="en-US" sz="2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2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r>
            <a:br>
              <a:rPr lang="en-US" sz="2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2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TextProject</a:t>
            </a:r>
            <a:br>
              <a:rPr lang="en-US" sz="2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2400" dirty="0" smtClean="0">
                <a:hlinkClick r:id="rId3" action="ppaction://hlinkfile"/>
              </a:rPr>
              <a:t>textproject.org</a:t>
            </a:r>
            <a:r>
              <a:rPr lang="en-US" sz="2400" dirty="0" smtClean="0"/>
              <a:t/>
            </a:r>
            <a:br>
              <a:rPr lang="en-US" sz="2400" dirty="0" smtClean="0"/>
            </a:br>
            <a:r>
              <a:rPr lang="en-US" sz="2800" dirty="0" smtClean="0">
                <a:hlinkClick r:id="rId4" action="ppaction://hlinkfile"/>
              </a:rPr>
              <a:t/>
            </a:r>
            <a:br>
              <a:rPr lang="en-US" sz="2800" dirty="0" smtClean="0">
                <a:hlinkClick r:id="rId4" action="ppaction://hlinkfile"/>
              </a:rPr>
            </a:br>
            <a:r>
              <a:rPr lang="en-US" sz="2800" dirty="0" smtClean="0">
                <a:hlinkClick r:id="rId4" action="ppaction://hlinkfile"/>
              </a:rPr>
              <a:t/>
            </a:r>
            <a:br>
              <a:rPr lang="en-US" sz="2800" dirty="0" smtClean="0">
                <a:hlinkClick r:id="rId4" action="ppaction://hlinkfile"/>
              </a:rPr>
            </a:br>
            <a:endParaRPr lang="en-US" sz="2800" dirty="0"/>
          </a:p>
        </p:txBody>
      </p:sp>
      <p:sp>
        <p:nvSpPr>
          <p:cNvPr id="6" name="TextBox 5"/>
          <p:cNvSpPr txBox="1"/>
          <p:nvPr/>
        </p:nvSpPr>
        <p:spPr>
          <a:xfrm>
            <a:off x="1239251" y="2193757"/>
            <a:ext cx="10672009" cy="3508653"/>
          </a:xfrm>
          <a:prstGeom prst="rect">
            <a:avLst/>
          </a:prstGeom>
          <a:noFill/>
        </p:spPr>
        <p:txBody>
          <a:bodyPr wrap="square" rtlCol="0">
            <a:spAutoFit/>
          </a:bodyPr>
          <a:lstStyle/>
          <a:p>
            <a:r>
              <a:rPr lang="en-US" sz="2800" dirty="0" smtClean="0">
                <a:solidFill>
                  <a:schemeClr val="accent1"/>
                </a:solidFill>
              </a:rPr>
              <a:t>TextProject is a website designed specifically  to bring beginning and struggling readers high levels of literacy through a variety of strategies and tools – </a:t>
            </a:r>
            <a:r>
              <a:rPr lang="en-US" sz="2800" b="1" i="1" dirty="0" smtClean="0">
                <a:solidFill>
                  <a:schemeClr val="accent1"/>
                </a:solidFill>
              </a:rPr>
              <a:t>particularly the texts used for reading instruction</a:t>
            </a:r>
          </a:p>
          <a:p>
            <a:r>
              <a:rPr lang="en-US" dirty="0" smtClean="0"/>
              <a:t>  </a:t>
            </a:r>
          </a:p>
          <a:p>
            <a:pPr marL="342900" indent="-342900">
              <a:buFont typeface="Wingdings" panose="05000000000000000000" pitchFamily="2" charset="2"/>
              <a:buChar char="§"/>
            </a:pPr>
            <a:r>
              <a:rPr lang="en-US" sz="3200" dirty="0" smtClean="0"/>
              <a:t>High-quality student texts FREE to download</a:t>
            </a:r>
          </a:p>
          <a:p>
            <a:pPr marL="342900" indent="-342900">
              <a:buFont typeface="Wingdings" panose="05000000000000000000" pitchFamily="2" charset="2"/>
              <a:buChar char="§"/>
            </a:pPr>
            <a:r>
              <a:rPr lang="en-US" sz="3200" dirty="0" smtClean="0"/>
              <a:t>Vocabulary lessons and lists</a:t>
            </a:r>
          </a:p>
          <a:p>
            <a:pPr marL="342900" indent="-342900">
              <a:buFont typeface="Wingdings" panose="05000000000000000000" pitchFamily="2" charset="2"/>
              <a:buChar char="§"/>
            </a:pPr>
            <a:r>
              <a:rPr lang="en-US" sz="3200" dirty="0" smtClean="0"/>
              <a:t>Open access resources for all</a:t>
            </a:r>
          </a:p>
          <a:p>
            <a:endParaRPr lang="en-US" sz="2400" dirty="0"/>
          </a:p>
        </p:txBody>
      </p:sp>
      <p:sp>
        <p:nvSpPr>
          <p:cNvPr id="3" name="TextBox 2"/>
          <p:cNvSpPr txBox="1"/>
          <p:nvPr/>
        </p:nvSpPr>
        <p:spPr>
          <a:xfrm>
            <a:off x="2803358" y="849213"/>
            <a:ext cx="8987589" cy="923330"/>
          </a:xfrm>
          <a:prstGeom prst="rect">
            <a:avLst/>
          </a:prstGeom>
          <a:noFill/>
        </p:spPr>
        <p:txBody>
          <a:bodyPr wrap="square" rtlCol="0">
            <a:spAutoFit/>
          </a:bodyPr>
          <a:lstStyle/>
          <a:p>
            <a:r>
              <a:rPr lang="en-US" sz="5400" b="1" dirty="0" smtClean="0">
                <a:solidFill>
                  <a:schemeClr val="accent1"/>
                </a:solidFill>
                <a:effectLst>
                  <a:outerShdw blurRad="38100" dist="38100" dir="2700000" algn="tl">
                    <a:srgbClr val="000000">
                      <a:alpha val="43137"/>
                    </a:srgbClr>
                  </a:outerShdw>
                </a:effectLst>
              </a:rPr>
              <a:t>Quality Complex Text</a:t>
            </a:r>
            <a:endParaRPr lang="en-US" sz="54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260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064420"/>
            <a:ext cx="10018713" cy="1231106"/>
          </a:xfrm>
        </p:spPr>
        <p:txBody>
          <a:bodyPr>
            <a:normAutofit fontScale="90000"/>
          </a:bodyPr>
          <a:lstStyle/>
          <a:p>
            <a:r>
              <a:rPr lang="en-US" sz="54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r>
            <a:br>
              <a:rPr lang="en-US" sz="54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54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Classroom Materials</a:t>
            </a:r>
            <a:br>
              <a:rPr lang="en-US" sz="54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54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r>
            <a:br>
              <a:rPr lang="en-US" sz="54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54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Students Texts</a:t>
            </a:r>
            <a:br>
              <a:rPr lang="en-US" sz="54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endParaRPr lang="en-US" sz="5400" b="1" dirty="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5656" y="3162299"/>
            <a:ext cx="2340769" cy="1642645"/>
          </a:xfrm>
          <a:ln w="28575">
            <a:solidFill>
              <a:schemeClr val="tx1"/>
            </a:solidFill>
          </a:ln>
        </p:spPr>
      </p:pic>
      <p:sp>
        <p:nvSpPr>
          <p:cNvPr id="4" name="Down Arrow 3"/>
          <p:cNvSpPr/>
          <p:nvPr/>
        </p:nvSpPr>
        <p:spPr>
          <a:xfrm>
            <a:off x="6251350" y="1285876"/>
            <a:ext cx="484632" cy="761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161" y="2995611"/>
            <a:ext cx="1737360" cy="1737360"/>
          </a:xfrm>
          <a:prstGeom prst="rect">
            <a:avLst/>
          </a:prstGeom>
          <a:ln w="28575">
            <a:solidFill>
              <a:schemeClr val="tx1"/>
            </a:solidFill>
          </a:ln>
        </p:spPr>
      </p:pic>
    </p:spTree>
    <p:extLst>
      <p:ext uri="{BB962C8B-B14F-4D97-AF65-F5344CB8AC3E}">
        <p14:creationId xmlns:p14="http://schemas.microsoft.com/office/powerpoint/2010/main" val="1218444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3606" y="990599"/>
            <a:ext cx="1628775" cy="1143000"/>
          </a:xfrm>
          <a:ln w="285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836" y="809625"/>
            <a:ext cx="3814712" cy="5943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438274" y="3314700"/>
            <a:ext cx="2886075" cy="646331"/>
          </a:xfrm>
          <a:prstGeom prst="rect">
            <a:avLst/>
          </a:prstGeom>
          <a:noFill/>
        </p:spPr>
        <p:txBody>
          <a:bodyPr wrap="square" rtlCol="0">
            <a:spAutoFit/>
          </a:bodyPr>
          <a:lstStyle/>
          <a:p>
            <a:r>
              <a:rPr lang="en-US" sz="3600" b="1" dirty="0" smtClean="0">
                <a:solidFill>
                  <a:schemeClr val="accent1"/>
                </a:solidFill>
              </a:rPr>
              <a:t>Book I Level I</a:t>
            </a:r>
            <a:endParaRPr lang="en-US" sz="3600" b="1" dirty="0">
              <a:solidFill>
                <a:schemeClr val="accent1"/>
              </a:solidFill>
            </a:endParaRPr>
          </a:p>
        </p:txBody>
      </p:sp>
      <p:sp>
        <p:nvSpPr>
          <p:cNvPr id="7" name="TextBox 6"/>
          <p:cNvSpPr txBox="1"/>
          <p:nvPr/>
        </p:nvSpPr>
        <p:spPr>
          <a:xfrm>
            <a:off x="8832002" y="990599"/>
            <a:ext cx="3064723" cy="4524315"/>
          </a:xfrm>
          <a:prstGeom prst="rect">
            <a:avLst/>
          </a:prstGeom>
          <a:noFill/>
        </p:spPr>
        <p:txBody>
          <a:bodyPr wrap="square" rtlCol="0">
            <a:spAutoFit/>
          </a:bodyPr>
          <a:lstStyle/>
          <a:p>
            <a:r>
              <a:rPr lang="en-US" sz="2400" b="1" dirty="0" smtClean="0"/>
              <a:t>Beginning Reads </a:t>
            </a:r>
          </a:p>
          <a:p>
            <a:r>
              <a:rPr lang="en-US" sz="2400" dirty="0" smtClean="0"/>
              <a:t> </a:t>
            </a:r>
          </a:p>
          <a:p>
            <a:r>
              <a:rPr lang="en-US" sz="2400" dirty="0" smtClean="0"/>
              <a:t>Connect </a:t>
            </a:r>
            <a:r>
              <a:rPr lang="en-US" sz="2400" dirty="0"/>
              <a:t>student’s oral language knowledge with written language. The texts do this by placing a premium on words that are both highly concrete and phonetically regular—words such </a:t>
            </a:r>
            <a:r>
              <a:rPr lang="en-US" sz="2400" i="1" dirty="0"/>
              <a:t>dog, cat, pet, </a:t>
            </a:r>
            <a:r>
              <a:rPr lang="en-US" sz="2400" dirty="0"/>
              <a:t>and</a:t>
            </a:r>
            <a:r>
              <a:rPr lang="en-US" sz="2400" i="1" dirty="0"/>
              <a:t> big</a:t>
            </a:r>
            <a:r>
              <a:rPr lang="en-US" i="1" dirty="0"/>
              <a:t>.</a:t>
            </a:r>
            <a:endParaRPr lang="en-US" dirty="0"/>
          </a:p>
        </p:txBody>
      </p:sp>
    </p:spTree>
    <p:extLst>
      <p:ext uri="{BB962C8B-B14F-4D97-AF65-F5344CB8AC3E}">
        <p14:creationId xmlns:p14="http://schemas.microsoft.com/office/powerpoint/2010/main" val="2399751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231" y="285749"/>
            <a:ext cx="1628775" cy="1143000"/>
          </a:xfrm>
          <a:ln w="28575">
            <a:solidFill>
              <a:schemeClr val="tx1"/>
            </a:solidFill>
          </a:ln>
        </p:spPr>
      </p:pic>
      <p:sp>
        <p:nvSpPr>
          <p:cNvPr id="7" name="TextBox 6"/>
          <p:cNvSpPr txBox="1"/>
          <p:nvPr/>
        </p:nvSpPr>
        <p:spPr>
          <a:xfrm>
            <a:off x="5147300" y="285749"/>
            <a:ext cx="5334000" cy="707886"/>
          </a:xfrm>
          <a:prstGeom prst="rect">
            <a:avLst/>
          </a:prstGeom>
          <a:noFill/>
        </p:spPr>
        <p:txBody>
          <a:bodyPr wrap="square" rtlCol="0">
            <a:spAutoFit/>
          </a:bodyPr>
          <a:lstStyle/>
          <a:p>
            <a:r>
              <a:rPr lang="en-US" sz="4000" b="1" dirty="0" smtClean="0">
                <a:solidFill>
                  <a:schemeClr val="accent1"/>
                </a:solidFill>
                <a:effectLst>
                  <a:outerShdw blurRad="38100" dist="38100" dir="2700000" algn="tl">
                    <a:srgbClr val="000000">
                      <a:alpha val="43137"/>
                    </a:srgbClr>
                  </a:outerShdw>
                </a:effectLst>
              </a:rPr>
              <a:t>Book I Level 10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32" y="1876094"/>
            <a:ext cx="4963833" cy="3840480"/>
          </a:xfrm>
          <a:prstGeom prst="rect">
            <a:avLst/>
          </a:prstGeom>
          <a:ln w="28575">
            <a:solidFill>
              <a:schemeClr val="tx1"/>
            </a:solidFill>
          </a:ln>
        </p:spPr>
      </p:pic>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41333" y="2395356"/>
            <a:ext cx="4931763" cy="3840480"/>
          </a:xfrm>
          <a:ln w="28575">
            <a:solidFill>
              <a:schemeClr val="tx1"/>
            </a:solidFill>
          </a:ln>
        </p:spPr>
      </p:pic>
    </p:spTree>
    <p:extLst>
      <p:ext uri="{BB962C8B-B14F-4D97-AF65-F5344CB8AC3E}">
        <p14:creationId xmlns:p14="http://schemas.microsoft.com/office/powerpoint/2010/main" val="3877898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87474" y="2266949"/>
            <a:ext cx="5703700" cy="4389120"/>
          </a:xfrm>
          <a:ln w="19050">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901" y="82117"/>
            <a:ext cx="1737360" cy="1737360"/>
          </a:xfrm>
          <a:prstGeom prst="rect">
            <a:avLst/>
          </a:prstGeom>
          <a:ln w="28575">
            <a:solidFill>
              <a:schemeClr val="tx1"/>
            </a:solidFill>
          </a:ln>
        </p:spPr>
      </p:pic>
      <p:sp>
        <p:nvSpPr>
          <p:cNvPr id="5" name="TextBox 4"/>
          <p:cNvSpPr txBox="1"/>
          <p:nvPr/>
        </p:nvSpPr>
        <p:spPr>
          <a:xfrm>
            <a:off x="4187473" y="276225"/>
            <a:ext cx="7627537" cy="2462213"/>
          </a:xfrm>
          <a:prstGeom prst="rect">
            <a:avLst/>
          </a:prstGeom>
          <a:noFill/>
        </p:spPr>
        <p:txBody>
          <a:bodyPr wrap="square" rtlCol="0">
            <a:spAutoFit/>
          </a:bodyPr>
          <a:lstStyle/>
          <a:p>
            <a:pPr fontAlgn="base"/>
            <a:r>
              <a:rPr lang="en-US" sz="2800" b="1" i="1" dirty="0">
                <a:solidFill>
                  <a:srgbClr val="A6311E"/>
                </a:solidFill>
              </a:rPr>
              <a:t>FYI for Kids</a:t>
            </a:r>
            <a:r>
              <a:rPr lang="en-US" sz="2400" b="1" dirty="0">
                <a:solidFill>
                  <a:srgbClr val="A6311E"/>
                </a:solidFill>
              </a:rPr>
              <a:t> </a:t>
            </a:r>
            <a:endParaRPr lang="en-US" sz="2400" b="1" dirty="0" smtClean="0"/>
          </a:p>
          <a:p>
            <a:pPr marL="285750" indent="-285750" fontAlgn="base">
              <a:buFont typeface="Arial" panose="020B0604020202020204" pitchFamily="34" charset="0"/>
              <a:buChar char="•"/>
            </a:pPr>
            <a:r>
              <a:rPr lang="en-US" dirty="0" smtClean="0">
                <a:solidFill>
                  <a:schemeClr val="accent1"/>
                </a:solidFill>
              </a:rPr>
              <a:t>collection </a:t>
            </a:r>
            <a:r>
              <a:rPr lang="en-US" dirty="0">
                <a:solidFill>
                  <a:schemeClr val="accent1"/>
                </a:solidFill>
              </a:rPr>
              <a:t>of engaging and high-quality magazine </a:t>
            </a:r>
            <a:r>
              <a:rPr lang="en-US" dirty="0" smtClean="0">
                <a:solidFill>
                  <a:schemeClr val="accent1"/>
                </a:solidFill>
              </a:rPr>
              <a:t>articles</a:t>
            </a:r>
            <a:endParaRPr lang="en-US" dirty="0">
              <a:solidFill>
                <a:schemeClr val="accent1"/>
              </a:solidFill>
            </a:endParaRPr>
          </a:p>
          <a:p>
            <a:pPr marL="285750" indent="-285750" fontAlgn="base">
              <a:buFont typeface="Arial" panose="020B0604020202020204" pitchFamily="34" charset="0"/>
              <a:buChar char="•"/>
            </a:pPr>
            <a:r>
              <a:rPr lang="en-US" dirty="0" smtClean="0">
                <a:solidFill>
                  <a:schemeClr val="accent1"/>
                </a:solidFill>
              </a:rPr>
              <a:t>text </a:t>
            </a:r>
            <a:r>
              <a:rPr lang="en-US" dirty="0">
                <a:solidFill>
                  <a:schemeClr val="accent1"/>
                </a:solidFill>
              </a:rPr>
              <a:t>that is essential for increasing students’ </a:t>
            </a:r>
            <a:r>
              <a:rPr lang="en-US" dirty="0" smtClean="0">
                <a:solidFill>
                  <a:schemeClr val="accent1"/>
                </a:solidFill>
              </a:rPr>
              <a:t>engagement</a:t>
            </a:r>
          </a:p>
          <a:p>
            <a:pPr marL="285750" indent="-285750" fontAlgn="base">
              <a:buFont typeface="Arial" panose="020B0604020202020204" pitchFamily="34" charset="0"/>
              <a:buChar char="•"/>
            </a:pPr>
            <a:r>
              <a:rPr lang="en-US" dirty="0" smtClean="0">
                <a:solidFill>
                  <a:schemeClr val="accent1"/>
                </a:solidFill>
              </a:rPr>
              <a:t>text </a:t>
            </a:r>
            <a:r>
              <a:rPr lang="en-US" dirty="0">
                <a:solidFill>
                  <a:schemeClr val="accent1"/>
                </a:solidFill>
              </a:rPr>
              <a:t>that is essential proficiency with complex texts</a:t>
            </a:r>
            <a:r>
              <a:rPr lang="en-US" dirty="0" smtClean="0">
                <a:solidFill>
                  <a:schemeClr val="accent1"/>
                </a:solidFill>
              </a:rPr>
              <a:t>—</a:t>
            </a:r>
          </a:p>
          <a:p>
            <a:pPr marL="285750" indent="-285750" fontAlgn="base">
              <a:buFont typeface="Arial" panose="020B0604020202020204" pitchFamily="34" charset="0"/>
              <a:buChar char="•"/>
            </a:pPr>
            <a:r>
              <a:rPr lang="en-US" dirty="0" smtClean="0">
                <a:solidFill>
                  <a:schemeClr val="accent1"/>
                </a:solidFill>
              </a:rPr>
              <a:t>short </a:t>
            </a:r>
            <a:r>
              <a:rPr lang="en-US" dirty="0">
                <a:solidFill>
                  <a:schemeClr val="accent1"/>
                </a:solidFill>
              </a:rPr>
              <a:t>engaging articles that </a:t>
            </a:r>
            <a:r>
              <a:rPr lang="en-US" dirty="0" smtClean="0">
                <a:solidFill>
                  <a:schemeClr val="accent1"/>
                </a:solidFill>
              </a:rPr>
              <a:t>communicate critical information </a:t>
            </a:r>
            <a:r>
              <a:rPr lang="en-US" dirty="0" smtClean="0">
                <a:solidFill>
                  <a:schemeClr val="accent1"/>
                </a:solidFill>
                <a:hlinkClick r:id="rId5"/>
              </a:rPr>
              <a:t>http</a:t>
            </a:r>
            <a:r>
              <a:rPr lang="en-US" dirty="0">
                <a:solidFill>
                  <a:schemeClr val="accent1"/>
                </a:solidFill>
                <a:hlinkClick r:id="rId5"/>
              </a:rPr>
              <a:t>://</a:t>
            </a:r>
            <a:r>
              <a:rPr lang="en-US" dirty="0" smtClean="0">
                <a:solidFill>
                  <a:schemeClr val="accent1"/>
                </a:solidFill>
                <a:hlinkClick r:id="rId5"/>
              </a:rPr>
              <a:t>textproject.org/classroom-materials/students/fyi-for-kids</a:t>
            </a:r>
            <a:endParaRPr lang="en-US" dirty="0" smtClean="0">
              <a:solidFill>
                <a:schemeClr val="accent1"/>
              </a:solidFill>
            </a:endParaRPr>
          </a:p>
          <a:p>
            <a:pPr marL="285750" indent="-285750" fontAlgn="base">
              <a:buFont typeface="Arial" panose="020B0604020202020204" pitchFamily="34" charset="0"/>
              <a:buChar char="•"/>
            </a:pPr>
            <a:endParaRPr lang="en-US" dirty="0"/>
          </a:p>
          <a:p>
            <a:pPr fontAlgn="base"/>
            <a:endParaRPr lang="en-US" dirty="0"/>
          </a:p>
        </p:txBody>
      </p:sp>
      <p:sp>
        <p:nvSpPr>
          <p:cNvPr id="7" name="TextBox 6"/>
          <p:cNvSpPr txBox="1"/>
          <p:nvPr/>
        </p:nvSpPr>
        <p:spPr>
          <a:xfrm>
            <a:off x="1312210" y="2933902"/>
            <a:ext cx="2552700" cy="461665"/>
          </a:xfrm>
          <a:prstGeom prst="rect">
            <a:avLst/>
          </a:prstGeom>
          <a:noFill/>
        </p:spPr>
        <p:txBody>
          <a:bodyPr wrap="square" rtlCol="0">
            <a:spAutoFit/>
          </a:bodyPr>
          <a:lstStyle/>
          <a:p>
            <a:r>
              <a:rPr lang="en-US" sz="2400" b="1" dirty="0" smtClean="0">
                <a:solidFill>
                  <a:schemeClr val="accent1"/>
                </a:solidFill>
              </a:rPr>
              <a:t>Volume 1 Issue 1</a:t>
            </a:r>
            <a:endParaRPr lang="en-US" sz="2400" b="1" dirty="0">
              <a:solidFill>
                <a:schemeClr val="accent1"/>
              </a:solidFill>
            </a:endParaRPr>
          </a:p>
        </p:txBody>
      </p:sp>
      <p:sp>
        <p:nvSpPr>
          <p:cNvPr id="2" name="TextBox 1"/>
          <p:cNvSpPr txBox="1"/>
          <p:nvPr/>
        </p:nvSpPr>
        <p:spPr>
          <a:xfrm>
            <a:off x="1172688" y="3584346"/>
            <a:ext cx="2692222" cy="2031325"/>
          </a:xfrm>
          <a:prstGeom prst="rect">
            <a:avLst/>
          </a:prstGeom>
          <a:noFill/>
        </p:spPr>
        <p:txBody>
          <a:bodyPr wrap="square" rtlCol="0">
            <a:spAutoFit/>
          </a:bodyPr>
          <a:lstStyle/>
          <a:p>
            <a:r>
              <a:rPr lang="en-US" dirty="0" smtClean="0"/>
              <a:t>90% of words in text come from 4,000 simple word families-the other 10% are </a:t>
            </a:r>
            <a:r>
              <a:rPr lang="en-US" b="1" i="1" dirty="0" smtClean="0"/>
              <a:t>‘extended vocabulary’.</a:t>
            </a:r>
          </a:p>
          <a:p>
            <a:r>
              <a:rPr lang="en-US" dirty="0" smtClean="0"/>
              <a:t>Volume 1 text contains 1% of that extended vocabulary, and so on.</a:t>
            </a:r>
            <a:endParaRPr lang="en-US" dirty="0"/>
          </a:p>
        </p:txBody>
      </p:sp>
    </p:spTree>
    <p:extLst>
      <p:ext uri="{BB962C8B-B14F-4D97-AF65-F5344CB8AC3E}">
        <p14:creationId xmlns:p14="http://schemas.microsoft.com/office/powerpoint/2010/main" val="75603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604" y="127107"/>
            <a:ext cx="1737360" cy="1737360"/>
          </a:xfrm>
          <a:prstGeom prst="rect">
            <a:avLst/>
          </a:prstGeom>
          <a:ln w="28575">
            <a:solidFill>
              <a:schemeClr val="tx1"/>
            </a:solidFill>
          </a:ln>
        </p:spPr>
      </p:pic>
      <p:sp>
        <p:nvSpPr>
          <p:cNvPr id="6" name="TextBox 5"/>
          <p:cNvSpPr txBox="1"/>
          <p:nvPr/>
        </p:nvSpPr>
        <p:spPr>
          <a:xfrm>
            <a:off x="2454186" y="6067501"/>
            <a:ext cx="2428875" cy="461665"/>
          </a:xfrm>
          <a:prstGeom prst="rect">
            <a:avLst/>
          </a:prstGeom>
          <a:noFill/>
        </p:spPr>
        <p:txBody>
          <a:bodyPr wrap="square" rtlCol="0">
            <a:spAutoFit/>
          </a:bodyPr>
          <a:lstStyle/>
          <a:p>
            <a:r>
              <a:rPr lang="en-US" sz="2400" b="1" dirty="0" smtClean="0">
                <a:solidFill>
                  <a:schemeClr val="accent1"/>
                </a:solidFill>
              </a:rPr>
              <a:t>Volume 5 Issue 3</a:t>
            </a:r>
            <a:endParaRPr lang="en-US" sz="2400" b="1" dirty="0">
              <a:solidFill>
                <a:schemeClr val="accent1"/>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6360" y="583659"/>
            <a:ext cx="6882968" cy="5337549"/>
          </a:xfrm>
          <a:ln w="28575">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782" y="2274974"/>
            <a:ext cx="3091395" cy="4023360"/>
          </a:xfrm>
          <a:prstGeom prst="rect">
            <a:avLst/>
          </a:prstGeom>
          <a:ln w="28575">
            <a:solidFill>
              <a:schemeClr val="tx1"/>
            </a:solidFill>
          </a:ln>
        </p:spPr>
      </p:pic>
      <p:sp>
        <p:nvSpPr>
          <p:cNvPr id="10" name="TextBox 9"/>
          <p:cNvSpPr txBox="1"/>
          <p:nvPr/>
        </p:nvSpPr>
        <p:spPr>
          <a:xfrm>
            <a:off x="8009875" y="6370604"/>
            <a:ext cx="4182125" cy="400110"/>
          </a:xfrm>
          <a:prstGeom prst="rect">
            <a:avLst/>
          </a:prstGeom>
          <a:noFill/>
        </p:spPr>
        <p:txBody>
          <a:bodyPr wrap="square" rtlCol="0">
            <a:spAutoFit/>
          </a:bodyPr>
          <a:lstStyle/>
          <a:p>
            <a:r>
              <a:rPr lang="en-US" sz="2000" b="1" dirty="0" smtClean="0">
                <a:solidFill>
                  <a:schemeClr val="accent1"/>
                </a:solidFill>
              </a:rPr>
              <a:t>Comprehension Response Activity</a:t>
            </a:r>
            <a:endParaRPr lang="en-US" sz="2000" b="1" dirty="0">
              <a:solidFill>
                <a:schemeClr val="accent1"/>
              </a:solidFill>
            </a:endParaRPr>
          </a:p>
        </p:txBody>
      </p:sp>
    </p:spTree>
    <p:extLst>
      <p:ext uri="{BB962C8B-B14F-4D97-AF65-F5344CB8AC3E}">
        <p14:creationId xmlns:p14="http://schemas.microsoft.com/office/powerpoint/2010/main" val="1343753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183" y="170988"/>
            <a:ext cx="10947817" cy="1186836"/>
          </a:xfrm>
        </p:spPr>
        <p:txBody>
          <a:bodyPr>
            <a:normAutofit/>
          </a:bodyPr>
          <a:lstStyle/>
          <a:p>
            <a:pPr algn="l"/>
            <a:r>
              <a:rPr lang="en-US" sz="4800" b="1" dirty="0" smtClean="0">
                <a:solidFill>
                  <a:schemeClr val="accent2"/>
                </a:solidFill>
                <a:effectLst>
                  <a:outerShdw blurRad="38100" dist="38100" dir="2700000" algn="tl">
                    <a:srgbClr val="000000">
                      <a:alpha val="43137"/>
                    </a:srgbClr>
                  </a:outerShdw>
                </a:effectLst>
              </a:rPr>
              <a:t>  </a:t>
            </a:r>
            <a:r>
              <a:rPr lang="en-US" sz="4800" dirty="0" smtClean="0">
                <a:solidFill>
                  <a:schemeClr val="accent2"/>
                </a:solidFill>
                <a:effectLst>
                  <a:outerShdw blurRad="38100" dist="38100" dir="2700000" algn="tl">
                    <a:srgbClr val="000000">
                      <a:alpha val="43137"/>
                    </a:srgbClr>
                  </a:outerShdw>
                </a:effectLst>
              </a:rPr>
              <a:t>Fluency Training</a:t>
            </a:r>
            <a:endParaRPr lang="en-US" sz="6000" b="1" dirty="0">
              <a:solidFill>
                <a:schemeClr val="accent2"/>
              </a:solidFill>
              <a:effectLst>
                <a:outerShdw blurRad="38100" dist="38100" dir="2700000" algn="tl">
                  <a:srgbClr val="000000">
                    <a:alpha val="43137"/>
                  </a:srgbClr>
                </a:outerShdw>
              </a:effectLst>
            </a:endParaRPr>
          </a:p>
        </p:txBody>
      </p:sp>
      <p:sp>
        <p:nvSpPr>
          <p:cNvPr id="11" name="TextBox 10"/>
          <p:cNvSpPr txBox="1"/>
          <p:nvPr/>
        </p:nvSpPr>
        <p:spPr>
          <a:xfrm>
            <a:off x="4375953" y="1187038"/>
            <a:ext cx="5290855" cy="861774"/>
          </a:xfrm>
          <a:prstGeom prst="rect">
            <a:avLst/>
          </a:prstGeom>
          <a:noFill/>
        </p:spPr>
        <p:txBody>
          <a:bodyPr wrap="square" rtlCol="0">
            <a:spAutoFit/>
          </a:bodyPr>
          <a:lstStyle/>
          <a:p>
            <a:r>
              <a:rPr lang="en-US" sz="3200" b="1" dirty="0" smtClean="0">
                <a:solidFill>
                  <a:srgbClr val="C00000"/>
                </a:solidFill>
              </a:rPr>
              <a:t>Instructions and Graphs</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27" y="1399912"/>
            <a:ext cx="1895475" cy="5067300"/>
          </a:xfrm>
          <a:prstGeom prst="rect">
            <a:avLst/>
          </a:prstGeom>
        </p:spPr>
      </p:pic>
      <p:sp>
        <p:nvSpPr>
          <p:cNvPr id="9" name="Oval 8"/>
          <p:cNvSpPr/>
          <p:nvPr/>
        </p:nvSpPr>
        <p:spPr>
          <a:xfrm>
            <a:off x="1519283" y="4014787"/>
            <a:ext cx="1333501" cy="447675"/>
          </a:xfrm>
          <a:prstGeom prst="ellipse">
            <a:avLst/>
          </a:prstGeom>
          <a:noFill/>
          <a:ln w="57150">
            <a:solidFill>
              <a:srgbClr val="FFF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953" y="1834640"/>
            <a:ext cx="4954251" cy="3840771"/>
          </a:xfrm>
          <a:prstGeom prst="rect">
            <a:avLst/>
          </a:prstGeom>
          <a:ln w="28575">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795" y="2259679"/>
            <a:ext cx="3335900" cy="4337347"/>
          </a:xfrm>
          <a:prstGeom prst="rect">
            <a:avLst/>
          </a:prstGeom>
          <a:ln w="28575">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454" y="167150"/>
            <a:ext cx="5282609" cy="976552"/>
          </a:xfrm>
          <a:prstGeom prst="rect">
            <a:avLst/>
          </a:prstGeom>
          <a:ln w="28575">
            <a:solidFill>
              <a:schemeClr val="tx1"/>
            </a:solidFill>
          </a:ln>
        </p:spPr>
      </p:pic>
    </p:spTree>
    <p:extLst>
      <p:ext uri="{BB962C8B-B14F-4D97-AF65-F5344CB8AC3E}">
        <p14:creationId xmlns:p14="http://schemas.microsoft.com/office/powerpoint/2010/main" val="31877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142" y="611942"/>
            <a:ext cx="10018713" cy="933450"/>
          </a:xfrm>
        </p:spPr>
        <p:txBody>
          <a:bodyPr>
            <a:normAutofit fontScale="90000"/>
          </a:bodyPr>
          <a:lstStyle/>
          <a:p>
            <a:pPr algn="l"/>
            <a:r>
              <a:rPr lang="en-US" sz="4400" b="1" dirty="0" smtClean="0">
                <a:solidFill>
                  <a:schemeClr val="accent1"/>
                </a:solidFill>
              </a:rPr>
              <a:t>  Fluency Practice at Home</a:t>
            </a:r>
            <a:r>
              <a:rPr lang="en-US" sz="4400" b="1" dirty="0">
                <a:solidFill>
                  <a:schemeClr val="accent1"/>
                </a:solidFill>
              </a:rPr>
              <a:t/>
            </a:r>
            <a:br>
              <a:rPr lang="en-US" sz="4400" b="1" dirty="0">
                <a:solidFill>
                  <a:schemeClr val="accent1"/>
                </a:solidFill>
              </a:rPr>
            </a:br>
            <a:r>
              <a:rPr lang="en-US" sz="4400" b="1" dirty="0" smtClean="0">
                <a:solidFill>
                  <a:schemeClr val="accent1"/>
                </a:solidFill>
              </a:rPr>
              <a:t>  - Repeated Readings</a:t>
            </a:r>
            <a:br>
              <a:rPr lang="en-US" sz="4400" b="1" dirty="0" smtClean="0">
                <a:solidFill>
                  <a:schemeClr val="accent1"/>
                </a:solidFill>
              </a:rPr>
            </a:br>
            <a:endParaRPr lang="en-US" sz="4400" b="1" dirty="0">
              <a:solidFill>
                <a:schemeClr val="accent1"/>
              </a:solidFill>
            </a:endParaRPr>
          </a:p>
        </p:txBody>
      </p:sp>
      <p:sp>
        <p:nvSpPr>
          <p:cNvPr id="6" name="TextBox 5"/>
          <p:cNvSpPr txBox="1"/>
          <p:nvPr/>
        </p:nvSpPr>
        <p:spPr>
          <a:xfrm>
            <a:off x="1376576" y="1390148"/>
            <a:ext cx="10732169" cy="4154984"/>
          </a:xfrm>
          <a:prstGeom prst="rect">
            <a:avLst/>
          </a:prstGeom>
          <a:noFill/>
        </p:spPr>
        <p:txBody>
          <a:bodyPr wrap="square" rtlCol="0">
            <a:spAutoFit/>
          </a:bodyPr>
          <a:lstStyle/>
          <a:p>
            <a:r>
              <a:rPr lang="en-US" sz="2400" dirty="0" smtClean="0"/>
              <a:t>Use text your child has read at least once- </a:t>
            </a:r>
            <a:r>
              <a:rPr lang="en-US" sz="2400" b="1" dirty="0" smtClean="0"/>
              <a:t>independent </a:t>
            </a:r>
            <a:r>
              <a:rPr lang="en-US" sz="2400" dirty="0" smtClean="0"/>
              <a:t>or instructional level</a:t>
            </a:r>
          </a:p>
          <a:p>
            <a:pPr marL="285750" indent="-285750">
              <a:buFont typeface="Wingdings" panose="05000000000000000000" pitchFamily="2" charset="2"/>
              <a:buChar char="§"/>
            </a:pPr>
            <a:r>
              <a:rPr lang="en-US" sz="2400" dirty="0" smtClean="0"/>
              <a:t>They will read the same text 4 times</a:t>
            </a:r>
          </a:p>
          <a:p>
            <a:pPr marL="285750" indent="-285750">
              <a:buFont typeface="Wingdings" panose="05000000000000000000" pitchFamily="2" charset="2"/>
              <a:buChar char="§"/>
            </a:pPr>
            <a:r>
              <a:rPr lang="en-US" sz="2400" dirty="0" smtClean="0"/>
              <a:t>Count out 200 words-mark with </a:t>
            </a:r>
            <a:endParaRPr lang="en-US" sz="2400" b="1" dirty="0" smtClean="0">
              <a:solidFill>
                <a:srgbClr val="FF0000"/>
              </a:solidFill>
            </a:endParaRPr>
          </a:p>
          <a:p>
            <a:pPr marL="285750" indent="-285750">
              <a:buFont typeface="Wingdings" panose="05000000000000000000" pitchFamily="2" charset="2"/>
              <a:buChar char="§"/>
            </a:pPr>
            <a:r>
              <a:rPr lang="en-US" sz="2400" dirty="0" smtClean="0"/>
              <a:t>Mark  a </a:t>
            </a:r>
            <a:r>
              <a:rPr lang="en-US" sz="2400" b="1" dirty="0" smtClean="0"/>
              <a:t>*</a:t>
            </a:r>
            <a:r>
              <a:rPr lang="en-US" sz="2400" dirty="0" smtClean="0"/>
              <a:t> where the timing will begin</a:t>
            </a:r>
          </a:p>
          <a:p>
            <a:pPr marL="285750" indent="-285750">
              <a:buFont typeface="Wingdings" panose="05000000000000000000" pitchFamily="2" charset="2"/>
              <a:buChar char="§"/>
            </a:pPr>
            <a:r>
              <a:rPr lang="en-US" sz="2400" dirty="0" smtClean="0"/>
              <a:t>Set the timer for 2 minutes [2:00] </a:t>
            </a:r>
            <a:r>
              <a:rPr lang="en-US" sz="2400" dirty="0" smtClean="0">
                <a:sym typeface="Wingdings 3" panose="05040102010807070707" pitchFamily="18" charset="2"/>
              </a:rPr>
              <a:t></a:t>
            </a:r>
            <a:endParaRPr lang="en-US" sz="2400" dirty="0" smtClean="0"/>
          </a:p>
          <a:p>
            <a:pPr marL="285750" indent="-285750">
              <a:buFont typeface="Wingdings" panose="05000000000000000000" pitchFamily="2" charset="2"/>
              <a:buChar char="§"/>
            </a:pPr>
            <a:r>
              <a:rPr lang="en-US" sz="2400" dirty="0" smtClean="0"/>
              <a:t>Student reads,  you follow &amp; track errors</a:t>
            </a:r>
          </a:p>
          <a:p>
            <a:pPr marL="285750" indent="-285750">
              <a:buFont typeface="Wingdings" panose="05000000000000000000" pitchFamily="2" charset="2"/>
              <a:buChar char="§"/>
            </a:pPr>
            <a:r>
              <a:rPr lang="en-US" sz="2400" dirty="0" smtClean="0"/>
              <a:t>Count words read after timer sounds</a:t>
            </a:r>
          </a:p>
          <a:p>
            <a:pPr marL="285750" indent="-285750">
              <a:buFont typeface="Wingdings" panose="05000000000000000000" pitchFamily="2" charset="2"/>
              <a:buChar char="§"/>
            </a:pPr>
            <a:r>
              <a:rPr lang="en-US" sz="2400" dirty="0" smtClean="0"/>
              <a:t>Count the # of errors and </a:t>
            </a:r>
            <a:r>
              <a:rPr lang="en-US" sz="2400" b="1" i="1" dirty="0" smtClean="0"/>
              <a:t>fix</a:t>
            </a:r>
          </a:p>
          <a:p>
            <a:pPr marL="285750" indent="-285750">
              <a:buFont typeface="Wingdings" panose="05000000000000000000" pitchFamily="2" charset="2"/>
              <a:buChar char="§"/>
            </a:pPr>
            <a:r>
              <a:rPr lang="en-US" sz="2400" dirty="0" smtClean="0"/>
              <a:t>Do this 2x in each sitting</a:t>
            </a:r>
          </a:p>
          <a:p>
            <a:pPr marL="285750" indent="-285750">
              <a:buFont typeface="Wingdings" panose="05000000000000000000" pitchFamily="2" charset="2"/>
              <a:buChar char="§"/>
            </a:pPr>
            <a:r>
              <a:rPr lang="en-US" sz="2400" dirty="0" smtClean="0"/>
              <a:t>Graph the data with your child</a:t>
            </a:r>
          </a:p>
          <a:p>
            <a:pPr marL="285750" indent="-285750">
              <a:buFont typeface="Wingdings" panose="05000000000000000000" pitchFamily="2" charset="2"/>
              <a:buChar char="§"/>
            </a:pPr>
            <a:r>
              <a:rPr lang="en-US" sz="2400" i="1" dirty="0" smtClean="0"/>
              <a:t>Highly motivating!</a:t>
            </a:r>
            <a:endParaRPr lang="en-US" sz="2400" i="1"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2389" y="2195062"/>
            <a:ext cx="5144539" cy="3989448"/>
          </a:xfrm>
        </p:spPr>
      </p:pic>
      <p:cxnSp>
        <p:nvCxnSpPr>
          <p:cNvPr id="12" name="Straight Connector 11"/>
          <p:cNvCxnSpPr/>
          <p:nvPr/>
        </p:nvCxnSpPr>
        <p:spPr>
          <a:xfrm flipH="1">
            <a:off x="9882577" y="3143250"/>
            <a:ext cx="90098" cy="158188"/>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4" name="5-Point Star 3"/>
          <p:cNvSpPr/>
          <p:nvPr/>
        </p:nvSpPr>
        <p:spPr>
          <a:xfrm flipV="1">
            <a:off x="8667750" y="2819400"/>
            <a:ext cx="171450" cy="14287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2528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45093" y="385010"/>
            <a:ext cx="5877112" cy="1469278"/>
          </a:xfrm>
          <a:prstGeom prst="rect">
            <a:avLst/>
          </a:prstGeom>
          <a:ln w="28575">
            <a:solidFill>
              <a:srgbClr val="0070C0"/>
            </a:solidFill>
          </a:ln>
          <a:effectLst>
            <a:outerShdw blurRad="292100" dist="139700" dir="2700000" algn="tl" rotWithShape="0">
              <a:srgbClr val="333333">
                <a:alpha val="65000"/>
              </a:srgbClr>
            </a:outerShdw>
          </a:effectLst>
        </p:spPr>
      </p:pic>
      <p:sp>
        <p:nvSpPr>
          <p:cNvPr id="6" name="TextBox 5"/>
          <p:cNvSpPr txBox="1"/>
          <p:nvPr/>
        </p:nvSpPr>
        <p:spPr>
          <a:xfrm>
            <a:off x="1860884" y="2646947"/>
            <a:ext cx="9673390" cy="2677656"/>
          </a:xfrm>
          <a:prstGeom prst="rect">
            <a:avLst/>
          </a:prstGeom>
          <a:noFill/>
        </p:spPr>
        <p:txBody>
          <a:bodyPr wrap="square" rtlCol="0">
            <a:spAutoFit/>
          </a:bodyPr>
          <a:lstStyle/>
          <a:p>
            <a:r>
              <a:rPr lang="en-US" sz="4800" b="1" dirty="0" smtClean="0">
                <a:solidFill>
                  <a:schemeClr val="accent1"/>
                </a:solidFill>
                <a:effectLst>
                  <a:outerShdw blurRad="38100" dist="38100" dir="2700000" algn="tl">
                    <a:srgbClr val="000000">
                      <a:alpha val="43137"/>
                    </a:srgbClr>
                  </a:outerShdw>
                </a:effectLst>
              </a:rPr>
              <a:t>Audiobooks</a:t>
            </a:r>
          </a:p>
          <a:p>
            <a:r>
              <a:rPr lang="en-US" sz="4000" dirty="0" smtClean="0">
                <a:solidFill>
                  <a:schemeClr val="accent1"/>
                </a:solidFill>
              </a:rPr>
              <a:t>Materials for K-12, college, professionals</a:t>
            </a:r>
          </a:p>
          <a:p>
            <a:r>
              <a:rPr lang="en-US" sz="4000" dirty="0" smtClean="0">
                <a:solidFill>
                  <a:schemeClr val="accent1"/>
                </a:solidFill>
              </a:rPr>
              <a:t>Core curriculum textbooks</a:t>
            </a:r>
          </a:p>
          <a:p>
            <a:r>
              <a:rPr lang="en-US" sz="4000" dirty="0" smtClean="0">
                <a:solidFill>
                  <a:schemeClr val="accent1"/>
                </a:solidFill>
              </a:rPr>
              <a:t>Best-sellers</a:t>
            </a:r>
            <a:endParaRPr lang="en-US" sz="4000" dirty="0">
              <a:solidFill>
                <a:schemeClr val="accent1"/>
              </a:solidFill>
            </a:endParaRPr>
          </a:p>
        </p:txBody>
      </p:sp>
      <p:sp>
        <p:nvSpPr>
          <p:cNvPr id="8" name="TextBox 7"/>
          <p:cNvSpPr txBox="1"/>
          <p:nvPr/>
        </p:nvSpPr>
        <p:spPr>
          <a:xfrm>
            <a:off x="7188740" y="5416482"/>
            <a:ext cx="4173166" cy="784830"/>
          </a:xfrm>
          <a:prstGeom prst="rect">
            <a:avLst/>
          </a:prstGeom>
          <a:noFill/>
        </p:spPr>
        <p:txBody>
          <a:bodyPr wrap="square" rtlCol="0">
            <a:spAutoFit/>
          </a:bodyPr>
          <a:lstStyle/>
          <a:p>
            <a:pPr>
              <a:lnSpc>
                <a:spcPts val="2700"/>
              </a:lnSpc>
            </a:pPr>
            <a:r>
              <a:rPr lang="en-US" sz="2800" dirty="0" smtClean="0">
                <a:solidFill>
                  <a:schemeClr val="accent1"/>
                </a:solidFill>
                <a:effectLst>
                  <a:outerShdw blurRad="38100" dist="38100" dir="2700000" algn="tl">
                    <a:srgbClr val="000000">
                      <a:alpha val="43137"/>
                    </a:srgbClr>
                  </a:outerShdw>
                </a:effectLst>
              </a:rPr>
              <a:t>Membership $135/year</a:t>
            </a:r>
          </a:p>
          <a:p>
            <a:pPr>
              <a:lnSpc>
                <a:spcPts val="2700"/>
              </a:lnSpc>
            </a:pPr>
            <a:r>
              <a:rPr lang="en-US" sz="1600" dirty="0" smtClean="0">
                <a:solidFill>
                  <a:schemeClr val="accent1"/>
                </a:solidFill>
              </a:rPr>
              <a:t>Fees waivers available – apply for assistance</a:t>
            </a:r>
            <a:r>
              <a:rPr lang="en-US" sz="3600" dirty="0" smtClean="0">
                <a:solidFill>
                  <a:schemeClr val="accent1"/>
                </a:solidFill>
              </a:rPr>
              <a:t> </a:t>
            </a:r>
            <a:endParaRPr lang="en-US" sz="3600" dirty="0">
              <a:solidFill>
                <a:schemeClr val="accent1"/>
              </a:solidFill>
            </a:endParaRPr>
          </a:p>
        </p:txBody>
      </p:sp>
    </p:spTree>
    <p:extLst>
      <p:ext uri="{BB962C8B-B14F-4D97-AF65-F5344CB8AC3E}">
        <p14:creationId xmlns:p14="http://schemas.microsoft.com/office/powerpoint/2010/main" val="2710352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82496" y="275373"/>
            <a:ext cx="3035808" cy="758952"/>
          </a:xfrm>
          <a:prstGeom prst="rect">
            <a:avLst/>
          </a:prstGeom>
          <a:ln w="28575">
            <a:solidFill>
              <a:srgbClr val="0070C0"/>
            </a:solidFill>
          </a:ln>
        </p:spPr>
      </p:pic>
      <p:sp>
        <p:nvSpPr>
          <p:cNvPr id="6" name="TextBox 5"/>
          <p:cNvSpPr txBox="1"/>
          <p:nvPr/>
        </p:nvSpPr>
        <p:spPr>
          <a:xfrm>
            <a:off x="3282696" y="2018395"/>
            <a:ext cx="7818120" cy="3539430"/>
          </a:xfrm>
          <a:prstGeom prst="rect">
            <a:avLst/>
          </a:prstGeom>
          <a:noFill/>
        </p:spPr>
        <p:txBody>
          <a:bodyPr wrap="square" rtlCol="0">
            <a:spAutoFit/>
          </a:bodyPr>
          <a:lstStyle/>
          <a:p>
            <a:r>
              <a:rPr lang="en-US" sz="3200" b="1" dirty="0" smtClean="0">
                <a:solidFill>
                  <a:schemeClr val="accent1"/>
                </a:solidFill>
              </a:rPr>
              <a:t>            VOICEtext Books</a:t>
            </a:r>
          </a:p>
          <a:p>
            <a:endParaRPr lang="en-US" sz="3200" b="1" dirty="0">
              <a:solidFill>
                <a:schemeClr val="accent1"/>
              </a:solidFill>
            </a:endParaRPr>
          </a:p>
          <a:p>
            <a:r>
              <a:rPr lang="en-US" sz="3200" dirty="0" smtClean="0">
                <a:solidFill>
                  <a:schemeClr val="accent1"/>
                </a:solidFill>
              </a:rPr>
              <a:t>Audiobooks </a:t>
            </a:r>
            <a:r>
              <a:rPr lang="en-US" sz="3200" b="1" i="1" dirty="0" smtClean="0">
                <a:solidFill>
                  <a:schemeClr val="accent1"/>
                </a:solidFill>
              </a:rPr>
              <a:t>highlighting words</a:t>
            </a:r>
            <a:r>
              <a:rPr lang="en-US" sz="3200" b="1" dirty="0" smtClean="0">
                <a:solidFill>
                  <a:schemeClr val="accent1"/>
                </a:solidFill>
              </a:rPr>
              <a:t> </a:t>
            </a:r>
            <a:r>
              <a:rPr lang="en-US" sz="3200" dirty="0" smtClean="0">
                <a:solidFill>
                  <a:schemeClr val="accent1"/>
                </a:solidFill>
              </a:rPr>
              <a:t>as students read along reinforcing: </a:t>
            </a:r>
          </a:p>
          <a:p>
            <a:pPr marL="457200" indent="-457200">
              <a:buFont typeface="Arial" panose="020B0604020202020204" pitchFamily="34" charset="0"/>
              <a:buChar char="•"/>
            </a:pPr>
            <a:r>
              <a:rPr lang="en-US" sz="3200" b="1" dirty="0">
                <a:solidFill>
                  <a:schemeClr val="accent1"/>
                </a:solidFill>
              </a:rPr>
              <a:t>w</a:t>
            </a:r>
            <a:r>
              <a:rPr lang="en-US" sz="3200" b="1" dirty="0" smtClean="0">
                <a:solidFill>
                  <a:schemeClr val="accent1"/>
                </a:solidFill>
              </a:rPr>
              <a:t>ord ID</a:t>
            </a:r>
          </a:p>
          <a:p>
            <a:pPr marL="457200" indent="-457200">
              <a:buFont typeface="Arial" panose="020B0604020202020204" pitchFamily="34" charset="0"/>
              <a:buChar char="•"/>
            </a:pPr>
            <a:r>
              <a:rPr lang="en-US" sz="3200" b="1" dirty="0">
                <a:solidFill>
                  <a:schemeClr val="accent1"/>
                </a:solidFill>
              </a:rPr>
              <a:t>d</a:t>
            </a:r>
            <a:r>
              <a:rPr lang="en-US" sz="3200" b="1" dirty="0" smtClean="0">
                <a:solidFill>
                  <a:schemeClr val="accent1"/>
                </a:solidFill>
              </a:rPr>
              <a:t>ecoding skills</a:t>
            </a:r>
          </a:p>
          <a:p>
            <a:pPr marL="457200" indent="-457200">
              <a:buFont typeface="Arial" panose="020B0604020202020204" pitchFamily="34" charset="0"/>
              <a:buChar char="•"/>
            </a:pPr>
            <a:r>
              <a:rPr lang="en-US" sz="3200" b="1" dirty="0">
                <a:solidFill>
                  <a:schemeClr val="accent1"/>
                </a:solidFill>
              </a:rPr>
              <a:t>r</a:t>
            </a:r>
            <a:r>
              <a:rPr lang="en-US" sz="3200" b="1" dirty="0" smtClean="0">
                <a:solidFill>
                  <a:schemeClr val="accent1"/>
                </a:solidFill>
              </a:rPr>
              <a:t>eading fluency</a:t>
            </a:r>
            <a:endParaRPr lang="en-US" sz="2800" b="1" dirty="0" smtClean="0">
              <a:solidFill>
                <a:schemeClr val="accent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767" y="2018395"/>
            <a:ext cx="909330" cy="678942"/>
          </a:xfrm>
          <a:prstGeom prst="rect">
            <a:avLst/>
          </a:prstGeom>
        </p:spPr>
      </p:pic>
      <p:sp>
        <p:nvSpPr>
          <p:cNvPr id="11" name="TextBox 10"/>
          <p:cNvSpPr txBox="1"/>
          <p:nvPr/>
        </p:nvSpPr>
        <p:spPr>
          <a:xfrm>
            <a:off x="6071616" y="349578"/>
            <a:ext cx="6272784" cy="1077218"/>
          </a:xfrm>
          <a:prstGeom prst="rect">
            <a:avLst/>
          </a:prstGeom>
          <a:noFill/>
        </p:spPr>
        <p:txBody>
          <a:bodyPr wrap="square" rtlCol="0">
            <a:spAutoFit/>
          </a:bodyPr>
          <a:lstStyle/>
          <a:p>
            <a:r>
              <a:rPr lang="en-US" sz="3600" b="1" dirty="0" smtClean="0">
                <a:solidFill>
                  <a:schemeClr val="accent2"/>
                </a:solidFill>
                <a:effectLst>
                  <a:outerShdw blurRad="38100" dist="38100" dir="2700000" algn="tl">
                    <a:srgbClr val="000000">
                      <a:alpha val="43137"/>
                    </a:srgbClr>
                  </a:outerShdw>
                </a:effectLst>
                <a:latin typeface="+mj-lt"/>
              </a:rPr>
              <a:t>Over 80,000 titles </a:t>
            </a:r>
            <a:r>
              <a:rPr lang="en-US" sz="3600" i="1" dirty="0" smtClean="0">
                <a:solidFill>
                  <a:schemeClr val="accent2"/>
                </a:solidFill>
                <a:effectLst>
                  <a:outerShdw blurRad="38100" dist="38100" dir="2700000" algn="tl">
                    <a:srgbClr val="000000">
                      <a:alpha val="43137"/>
                    </a:srgbClr>
                  </a:outerShdw>
                </a:effectLst>
                <a:latin typeface="+mj-lt"/>
              </a:rPr>
              <a:t>search by</a:t>
            </a:r>
          </a:p>
          <a:p>
            <a:r>
              <a:rPr lang="en-US" sz="2800" b="1" dirty="0" smtClean="0">
                <a:solidFill>
                  <a:schemeClr val="accent2"/>
                </a:solidFill>
                <a:effectLst>
                  <a:outerShdw blurRad="38100" dist="38100" dir="2700000" algn="tl">
                    <a:srgbClr val="000000">
                      <a:alpha val="43137"/>
                    </a:srgbClr>
                  </a:outerShdw>
                </a:effectLst>
                <a:latin typeface="+mj-lt"/>
                <a:sym typeface="Wingdings" panose="05000000000000000000" pitchFamily="2" charset="2"/>
              </a:rPr>
              <a:t></a:t>
            </a:r>
            <a:r>
              <a:rPr lang="en-US" sz="2800" b="1" dirty="0" smtClean="0">
                <a:solidFill>
                  <a:schemeClr val="accent2"/>
                </a:solidFill>
                <a:effectLst>
                  <a:outerShdw blurRad="38100" dist="38100" dir="2700000" algn="tl">
                    <a:srgbClr val="000000">
                      <a:alpha val="43137"/>
                    </a:srgbClr>
                  </a:outerShdw>
                </a:effectLst>
                <a:latin typeface="+mj-lt"/>
              </a:rPr>
              <a:t>Category        </a:t>
            </a:r>
            <a:r>
              <a:rPr lang="en-US" sz="2800" b="1" dirty="0" smtClean="0">
                <a:solidFill>
                  <a:schemeClr val="accent2"/>
                </a:solidFill>
                <a:effectLst>
                  <a:outerShdw blurRad="38100" dist="38100" dir="2700000" algn="tl">
                    <a:srgbClr val="000000">
                      <a:alpha val="43137"/>
                    </a:srgbClr>
                  </a:outerShdw>
                </a:effectLst>
                <a:latin typeface="+mj-lt"/>
                <a:sym typeface="Wingdings" panose="05000000000000000000" pitchFamily="2" charset="2"/>
              </a:rPr>
              <a:t></a:t>
            </a:r>
            <a:r>
              <a:rPr lang="en-US" sz="2800" b="1" dirty="0" smtClean="0">
                <a:solidFill>
                  <a:schemeClr val="accent2"/>
                </a:solidFill>
                <a:effectLst>
                  <a:outerShdw blurRad="38100" dist="38100" dir="2700000" algn="tl">
                    <a:srgbClr val="000000">
                      <a:alpha val="43137"/>
                    </a:srgbClr>
                  </a:outerShdw>
                </a:effectLst>
                <a:latin typeface="+mj-lt"/>
              </a:rPr>
              <a:t>Subject        </a:t>
            </a:r>
            <a:r>
              <a:rPr lang="en-US" sz="2800" b="1" dirty="0" smtClean="0">
                <a:solidFill>
                  <a:schemeClr val="accent2"/>
                </a:solidFill>
                <a:effectLst>
                  <a:outerShdw blurRad="38100" dist="38100" dir="2700000" algn="tl">
                    <a:srgbClr val="000000">
                      <a:alpha val="43137"/>
                    </a:srgbClr>
                  </a:outerShdw>
                </a:effectLst>
                <a:latin typeface="+mj-lt"/>
                <a:sym typeface="Wingdings" panose="05000000000000000000" pitchFamily="2" charset="2"/>
              </a:rPr>
              <a:t></a:t>
            </a:r>
            <a:r>
              <a:rPr lang="en-US" sz="2800" b="1" dirty="0" smtClean="0">
                <a:solidFill>
                  <a:schemeClr val="accent2"/>
                </a:solidFill>
                <a:effectLst>
                  <a:outerShdw blurRad="38100" dist="38100" dir="2700000" algn="tl">
                    <a:srgbClr val="000000">
                      <a:alpha val="43137"/>
                    </a:srgbClr>
                  </a:outerShdw>
                </a:effectLst>
                <a:latin typeface="+mj-lt"/>
              </a:rPr>
              <a:t>Grade</a:t>
            </a:r>
            <a:endParaRPr lang="en-US" sz="2800" b="1" dirty="0">
              <a:solidFill>
                <a:schemeClr val="accent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277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8" y="266283"/>
            <a:ext cx="10432872" cy="702614"/>
          </a:xfrm>
        </p:spPr>
        <p:txBody>
          <a:bodyPr>
            <a:noAutofit/>
          </a:bodyPr>
          <a:lstStyle/>
          <a:p>
            <a:pPr algn="l"/>
            <a:r>
              <a:rPr lang="en-US" b="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What </a:t>
            </a:r>
            <a:r>
              <a:rPr lang="en-US" b="1" dirty="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M</a:t>
            </a:r>
            <a:r>
              <a:rPr lang="en-US" b="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akes Learning To </a:t>
            </a:r>
            <a:r>
              <a:rPr lang="en-US" b="1" dirty="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R</a:t>
            </a:r>
            <a:r>
              <a:rPr lang="en-US" b="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ead </a:t>
            </a:r>
            <a:r>
              <a:rPr lang="en-US" b="1" dirty="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S</a:t>
            </a:r>
            <a:r>
              <a:rPr lang="en-US" b="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o Difficult?</a:t>
            </a:r>
            <a:br>
              <a:rPr lang="en-US" b="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br>
            <a:endParaRPr lang="en-US" sz="2400" i="1" dirty="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endParaRPr>
          </a:p>
        </p:txBody>
      </p:sp>
      <p:sp>
        <p:nvSpPr>
          <p:cNvPr id="3" name="Content Placeholder 2"/>
          <p:cNvSpPr>
            <a:spLocks noGrp="1"/>
          </p:cNvSpPr>
          <p:nvPr>
            <p:ph idx="1"/>
          </p:nvPr>
        </p:nvSpPr>
        <p:spPr>
          <a:xfrm>
            <a:off x="1484308" y="1883755"/>
            <a:ext cx="10018713" cy="1967928"/>
          </a:xfrm>
          <a:ln w="57150">
            <a:solidFill>
              <a:srgbClr val="C00000"/>
            </a:solidFill>
          </a:ln>
        </p:spPr>
        <p:txBody>
          <a:bodyPr>
            <a:noAutofit/>
          </a:bodyPr>
          <a:lstStyle/>
          <a:p>
            <a:pPr marL="0" indent="0">
              <a:buNone/>
            </a:pPr>
            <a:r>
              <a:rPr lang="en-US" dirty="0" smtClean="0">
                <a:solidFill>
                  <a:srgbClr val="C00000"/>
                </a:solidFill>
              </a:rPr>
              <a:t>Reading requires </a:t>
            </a:r>
            <a:r>
              <a:rPr lang="en-US" b="1" dirty="0" smtClean="0">
                <a:solidFill>
                  <a:srgbClr val="C00000"/>
                </a:solidFill>
              </a:rPr>
              <a:t>language knowledge </a:t>
            </a:r>
            <a:r>
              <a:rPr lang="en-US" dirty="0" smtClean="0">
                <a:solidFill>
                  <a:srgbClr val="C00000"/>
                </a:solidFill>
              </a:rPr>
              <a:t>and language proficiency. Students require instruction that develops awareness of sounds, syllables, meaningful word parts, relationships among word meanings, and the structure of written text.                                                                           -Teaching Reading IS Rocket Science</a:t>
            </a:r>
            <a:endParaRPr lang="en-US" dirty="0">
              <a:solidFill>
                <a:srgbClr val="C00000"/>
              </a:solidFill>
            </a:endParaRPr>
          </a:p>
        </p:txBody>
      </p:sp>
      <p:sp>
        <p:nvSpPr>
          <p:cNvPr id="4" name="TextBox 3"/>
          <p:cNvSpPr txBox="1"/>
          <p:nvPr/>
        </p:nvSpPr>
        <p:spPr>
          <a:xfrm>
            <a:off x="2158089" y="4387932"/>
            <a:ext cx="3224463" cy="1107996"/>
          </a:xfrm>
          <a:prstGeom prst="rect">
            <a:avLst/>
          </a:prstGeom>
          <a:noFill/>
        </p:spPr>
        <p:txBody>
          <a:bodyPr wrap="square" rtlCol="0">
            <a:spAutoFit/>
          </a:bodyPr>
          <a:lstStyle/>
          <a:p>
            <a:r>
              <a:rPr lang="en-US" sz="2400" b="1" dirty="0" smtClean="0"/>
              <a:t>Word Recognition </a:t>
            </a:r>
          </a:p>
          <a:p>
            <a:pPr marL="285750" indent="-285750">
              <a:buFont typeface="Arial" panose="020B0604020202020204" pitchFamily="34" charset="0"/>
              <a:buChar char="•"/>
            </a:pPr>
            <a:r>
              <a:rPr lang="en-US" sz="2400" i="1" dirty="0" smtClean="0"/>
              <a:t>correctly</a:t>
            </a:r>
            <a:r>
              <a:rPr lang="en-US" sz="2400" dirty="0" smtClean="0"/>
              <a:t> </a:t>
            </a:r>
            <a:r>
              <a:rPr lang="en-US" sz="2400" i="1" dirty="0" smtClean="0"/>
              <a:t>and quickly</a:t>
            </a:r>
            <a:endParaRPr lang="en-US" sz="2400" dirty="0" smtClean="0"/>
          </a:p>
          <a:p>
            <a:endParaRPr lang="en-US" dirty="0"/>
          </a:p>
        </p:txBody>
      </p:sp>
      <p:sp>
        <p:nvSpPr>
          <p:cNvPr id="5" name="TextBox 4"/>
          <p:cNvSpPr txBox="1"/>
          <p:nvPr/>
        </p:nvSpPr>
        <p:spPr>
          <a:xfrm>
            <a:off x="6162787" y="4387932"/>
            <a:ext cx="4433317" cy="1938992"/>
          </a:xfrm>
          <a:prstGeom prst="rect">
            <a:avLst/>
          </a:prstGeom>
          <a:noFill/>
        </p:spPr>
        <p:txBody>
          <a:bodyPr wrap="square" rtlCol="0">
            <a:spAutoFit/>
          </a:bodyPr>
          <a:lstStyle/>
          <a:p>
            <a:r>
              <a:rPr lang="en-US" sz="2400" b="1" dirty="0" smtClean="0"/>
              <a:t>Fluent Reading</a:t>
            </a:r>
            <a:endParaRPr lang="en-US" sz="2400" b="1" dirty="0"/>
          </a:p>
          <a:p>
            <a:pPr marL="285750" indent="-285750">
              <a:buFont typeface="Arial" panose="020B0604020202020204" pitchFamily="34" charset="0"/>
              <a:buChar char="•"/>
            </a:pPr>
            <a:r>
              <a:rPr lang="en-US" sz="2400" dirty="0" smtClean="0"/>
              <a:t>minimal effort spent on decoding</a:t>
            </a:r>
          </a:p>
          <a:p>
            <a:pPr marL="285750" indent="-285750">
              <a:buFont typeface="Arial" panose="020B0604020202020204" pitchFamily="34" charset="0"/>
              <a:buChar char="•"/>
            </a:pPr>
            <a:r>
              <a:rPr lang="en-US" sz="2400" dirty="0"/>
              <a:t>m</a:t>
            </a:r>
            <a:r>
              <a:rPr lang="en-US" sz="2400" dirty="0" smtClean="0"/>
              <a:t>ore effort devoted to understanding/comprehending</a:t>
            </a:r>
          </a:p>
        </p:txBody>
      </p:sp>
      <p:sp>
        <p:nvSpPr>
          <p:cNvPr id="6" name="TextBox 5"/>
          <p:cNvSpPr txBox="1"/>
          <p:nvPr/>
        </p:nvSpPr>
        <p:spPr>
          <a:xfrm>
            <a:off x="4542019" y="828986"/>
            <a:ext cx="7150308" cy="923330"/>
          </a:xfrm>
          <a:prstGeom prst="rect">
            <a:avLst/>
          </a:prstGeom>
          <a:noFill/>
        </p:spPr>
        <p:txBody>
          <a:bodyPr wrap="square" rtlCol="0">
            <a:spAutoFit/>
          </a:bodyPr>
          <a:lstStyle/>
          <a:p>
            <a:r>
              <a:rPr lang="en-US" i="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Learning to read is not natural or easy for most children. Reading </a:t>
            </a:r>
            <a:r>
              <a:rPr lang="en-US" i="1" dirty="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is an acquired skill, unlike spoken </a:t>
            </a:r>
            <a:r>
              <a:rPr lang="en-US" i="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language…..</a:t>
            </a:r>
            <a:r>
              <a:rPr lang="en-US" i="1" dirty="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
            </a:r>
            <a:br>
              <a:rPr lang="en-US" i="1" dirty="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br>
            <a:r>
              <a:rPr lang="en-US" i="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			-Louisa </a:t>
            </a:r>
            <a:r>
              <a:rPr lang="en-US" i="1" dirty="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Moats</a:t>
            </a:r>
            <a:endParaRPr lang="en-US" dirty="0"/>
          </a:p>
        </p:txBody>
      </p:sp>
    </p:spTree>
    <p:extLst>
      <p:ext uri="{BB962C8B-B14F-4D97-AF65-F5344CB8AC3E}">
        <p14:creationId xmlns:p14="http://schemas.microsoft.com/office/powerpoint/2010/main" val="1481045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98" y="432624"/>
            <a:ext cx="10018713" cy="998221"/>
          </a:xfrm>
        </p:spPr>
        <p:txBody>
          <a:bodyPr>
            <a:normAutofit/>
          </a:bodyPr>
          <a:lstStyle/>
          <a:p>
            <a:r>
              <a:rPr lang="en-US" sz="5400" b="1" dirty="0" smtClean="0">
                <a:solidFill>
                  <a:schemeClr val="accent1"/>
                </a:solidFill>
                <a:effectLst>
                  <a:outerShdw blurRad="38100" dist="38100" dir="2700000" algn="tl">
                    <a:srgbClr val="000000">
                      <a:alpha val="43137"/>
                    </a:srgbClr>
                  </a:outerShdw>
                </a:effectLst>
              </a:rPr>
              <a:t>How to get started</a:t>
            </a:r>
            <a:endParaRPr lang="en-US" sz="5400" b="1" dirty="0">
              <a:solidFill>
                <a:schemeClr val="accent1"/>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372" y="353733"/>
            <a:ext cx="2312003" cy="578001"/>
          </a:xfrm>
          <a:ln w="28575">
            <a:solidFill>
              <a:srgbClr val="0070C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872" y="1883092"/>
            <a:ext cx="3636328" cy="537919"/>
          </a:xfrm>
          <a:prstGeom prst="rect">
            <a:avLst/>
          </a:prstGeom>
          <a:ln w="28575">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423" y="3286220"/>
            <a:ext cx="2715905" cy="2162176"/>
          </a:xfrm>
          <a:prstGeom prst="rect">
            <a:avLst/>
          </a:prstGeom>
          <a:ln w="28575">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418" y="3286220"/>
            <a:ext cx="2352675" cy="2162175"/>
          </a:xfrm>
          <a:prstGeom prst="rect">
            <a:avLst/>
          </a:prstGeom>
          <a:ln w="28575">
            <a:solidFill>
              <a:schemeClr val="tx1"/>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367" y="2566224"/>
            <a:ext cx="1981167" cy="4042220"/>
          </a:xfrm>
          <a:prstGeom prst="rect">
            <a:avLst/>
          </a:prstGeom>
          <a:ln w="28575">
            <a:solidFill>
              <a:schemeClr val="tx1"/>
            </a:solidFill>
          </a:ln>
        </p:spPr>
      </p:pic>
    </p:spTree>
    <p:extLst>
      <p:ext uri="{BB962C8B-B14F-4D97-AF65-F5344CB8AC3E}">
        <p14:creationId xmlns:p14="http://schemas.microsoft.com/office/powerpoint/2010/main" val="156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solidFill>
                <a:effectLst>
                  <a:outerShdw blurRad="38100" dist="38100" dir="2700000" algn="tl">
                    <a:srgbClr val="000000">
                      <a:alpha val="43137"/>
                    </a:srgbClr>
                  </a:outerShdw>
                </a:effectLst>
              </a:rPr>
              <a:t>To Listen</a:t>
            </a:r>
            <a:endParaRPr lang="en-US" b="1" dirty="0">
              <a:solidFill>
                <a:schemeClr val="accent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040470" y="397764"/>
            <a:ext cx="2304288" cy="576072"/>
          </a:xfrm>
          <a:prstGeom prst="rect">
            <a:avLst/>
          </a:prstGeom>
          <a:ln w="28575">
            <a:solidFill>
              <a:srgbClr val="0070C0"/>
            </a:solidFill>
          </a:ln>
        </p:spPr>
      </p:pic>
      <p:sp>
        <p:nvSpPr>
          <p:cNvPr id="7" name="TextBox 6"/>
          <p:cNvSpPr txBox="1"/>
          <p:nvPr/>
        </p:nvSpPr>
        <p:spPr>
          <a:xfrm>
            <a:off x="1838528" y="2178996"/>
            <a:ext cx="6322978" cy="2554545"/>
          </a:xfrm>
          <a:prstGeom prst="rect">
            <a:avLst/>
          </a:prstGeom>
          <a:noFill/>
        </p:spPr>
        <p:txBody>
          <a:bodyPr wrap="square" rtlCol="0">
            <a:spAutoFit/>
          </a:bodyPr>
          <a:lstStyle/>
          <a:p>
            <a:r>
              <a:rPr lang="en-US" sz="3200" dirty="0" smtClean="0">
                <a:solidFill>
                  <a:schemeClr val="accent1"/>
                </a:solidFill>
              </a:rPr>
              <a:t>Personalize with adjustments to:</a:t>
            </a:r>
          </a:p>
          <a:p>
            <a:pPr marL="457200" indent="-457200">
              <a:buFont typeface="Arial" panose="020B0604020202020204" pitchFamily="34" charset="0"/>
              <a:buChar char="•"/>
            </a:pPr>
            <a:r>
              <a:rPr lang="en-US" sz="3200" dirty="0" smtClean="0">
                <a:solidFill>
                  <a:schemeClr val="accent1"/>
                </a:solidFill>
              </a:rPr>
              <a:t>Text size and color</a:t>
            </a:r>
          </a:p>
          <a:p>
            <a:pPr marL="457200" indent="-457200">
              <a:buFont typeface="Arial" panose="020B0604020202020204" pitchFamily="34" charset="0"/>
              <a:buChar char="•"/>
            </a:pPr>
            <a:r>
              <a:rPr lang="en-US" sz="3200" dirty="0" smtClean="0">
                <a:solidFill>
                  <a:schemeClr val="accent1"/>
                </a:solidFill>
              </a:rPr>
              <a:t>Background color</a:t>
            </a:r>
          </a:p>
          <a:p>
            <a:pPr marL="457200" indent="-457200">
              <a:buFont typeface="Arial" panose="020B0604020202020204" pitchFamily="34" charset="0"/>
              <a:buChar char="•"/>
            </a:pPr>
            <a:r>
              <a:rPr lang="en-US" sz="3200" dirty="0" smtClean="0">
                <a:solidFill>
                  <a:schemeClr val="accent1"/>
                </a:solidFill>
              </a:rPr>
              <a:t>Speed of reader voice</a:t>
            </a:r>
          </a:p>
          <a:p>
            <a:pPr marL="457200" indent="-457200">
              <a:buFont typeface="Arial" panose="020B0604020202020204" pitchFamily="34" charset="0"/>
              <a:buChar char="•"/>
            </a:pPr>
            <a:r>
              <a:rPr lang="en-US" sz="3200" dirty="0" smtClean="0">
                <a:solidFill>
                  <a:schemeClr val="accent1"/>
                </a:solidFill>
              </a:rPr>
              <a:t>Pitch of reader voice</a:t>
            </a:r>
            <a:endParaRPr lang="en-US" sz="3200" dirty="0">
              <a:solidFill>
                <a:schemeClr val="accent1"/>
              </a:solidFill>
            </a:endParaRPr>
          </a:p>
        </p:txBody>
      </p:sp>
      <p:sp>
        <p:nvSpPr>
          <p:cNvPr id="8" name="TextBox 7"/>
          <p:cNvSpPr txBox="1"/>
          <p:nvPr/>
        </p:nvSpPr>
        <p:spPr>
          <a:xfrm>
            <a:off x="8754894" y="573932"/>
            <a:ext cx="1760705" cy="461665"/>
          </a:xfrm>
          <a:prstGeom prst="rect">
            <a:avLst/>
          </a:prstGeom>
          <a:noFill/>
        </p:spPr>
        <p:txBody>
          <a:bodyPr wrap="square" rtlCol="0">
            <a:spAutoFit/>
          </a:bodyPr>
          <a:lstStyle/>
          <a:p>
            <a:r>
              <a:rPr lang="en-US" sz="2400" dirty="0">
                <a:solidFill>
                  <a:schemeClr val="accent1"/>
                </a:solidFill>
                <a:effectLst>
                  <a:outerShdw blurRad="38100" dist="38100" dir="2700000" algn="tl">
                    <a:srgbClr val="000000">
                      <a:alpha val="43137"/>
                    </a:srgbClr>
                  </a:outerShdw>
                </a:effectLst>
              </a:rPr>
              <a:t>i</a:t>
            </a:r>
            <a:r>
              <a:rPr lang="en-US" sz="2400" dirty="0" smtClean="0">
                <a:solidFill>
                  <a:schemeClr val="accent1"/>
                </a:solidFill>
                <a:effectLst>
                  <a:outerShdw blurRad="38100" dist="38100" dir="2700000" algn="tl">
                    <a:srgbClr val="000000">
                      <a:alpha val="43137"/>
                    </a:srgbClr>
                  </a:outerShdw>
                </a:effectLst>
              </a:rPr>
              <a:t>pad demo</a:t>
            </a:r>
            <a:endParaRPr lang="en-US" sz="24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13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1794" y="383788"/>
            <a:ext cx="2304288" cy="576072"/>
          </a:xfrm>
          <a:prstGeom prst="rect">
            <a:avLst/>
          </a:prstGeom>
          <a:ln w="28575">
            <a:solidFill>
              <a:srgbClr val="0070C0"/>
            </a:solidFill>
          </a:ln>
        </p:spPr>
      </p:pic>
      <p:sp>
        <p:nvSpPr>
          <p:cNvPr id="5" name="TextBox 4"/>
          <p:cNvSpPr txBox="1"/>
          <p:nvPr/>
        </p:nvSpPr>
        <p:spPr>
          <a:xfrm>
            <a:off x="2366934" y="1295335"/>
            <a:ext cx="9912096" cy="3908762"/>
          </a:xfrm>
          <a:prstGeom prst="rect">
            <a:avLst/>
          </a:prstGeom>
          <a:noFill/>
        </p:spPr>
        <p:txBody>
          <a:bodyPr wrap="square" rtlCol="0">
            <a:spAutoFit/>
          </a:bodyPr>
          <a:lstStyle/>
          <a:p>
            <a:r>
              <a:rPr lang="en-US" sz="4800" b="1" dirty="0" smtClean="0">
                <a:solidFill>
                  <a:schemeClr val="accent1"/>
                </a:solidFill>
                <a:effectLst>
                  <a:outerShdw blurRad="38100" dist="38100" dir="2700000" algn="tl">
                    <a:srgbClr val="000000">
                      <a:alpha val="43137"/>
                    </a:srgbClr>
                  </a:outerShdw>
                </a:effectLst>
              </a:rPr>
              <a:t>Research Shows:</a:t>
            </a:r>
          </a:p>
          <a:p>
            <a:r>
              <a:rPr lang="en-US" sz="4000" dirty="0" smtClean="0">
                <a:solidFill>
                  <a:schemeClr val="accent1"/>
                </a:solidFill>
              </a:rPr>
              <a:t>76% Improved Reading Comprehension</a:t>
            </a:r>
          </a:p>
          <a:p>
            <a:r>
              <a:rPr lang="en-US" sz="4000" dirty="0" smtClean="0">
                <a:solidFill>
                  <a:schemeClr val="accent1"/>
                </a:solidFill>
              </a:rPr>
              <a:t>67% Increased Motivation</a:t>
            </a:r>
          </a:p>
          <a:p>
            <a:r>
              <a:rPr lang="en-US" sz="4000" dirty="0" smtClean="0">
                <a:solidFill>
                  <a:schemeClr val="accent1"/>
                </a:solidFill>
              </a:rPr>
              <a:t>61% Improved Self-confidence</a:t>
            </a:r>
          </a:p>
          <a:p>
            <a:r>
              <a:rPr lang="en-US" sz="4000" dirty="0" smtClean="0">
                <a:solidFill>
                  <a:schemeClr val="accent1"/>
                </a:solidFill>
              </a:rPr>
              <a:t>60% Improved Attitude Toward Reading</a:t>
            </a:r>
          </a:p>
          <a:p>
            <a:r>
              <a:rPr lang="en-US" sz="4000" dirty="0" smtClean="0">
                <a:solidFill>
                  <a:schemeClr val="accent1"/>
                </a:solidFill>
              </a:rPr>
              <a:t>52% Improved Reading Accuracy</a:t>
            </a:r>
            <a:endParaRPr lang="en-US" sz="4000" dirty="0">
              <a:solidFill>
                <a:schemeClr val="accent1"/>
              </a:solidFill>
            </a:endParaRPr>
          </a:p>
        </p:txBody>
      </p:sp>
    </p:spTree>
    <p:extLst>
      <p:ext uri="{BB962C8B-B14F-4D97-AF65-F5344CB8AC3E}">
        <p14:creationId xmlns:p14="http://schemas.microsoft.com/office/powerpoint/2010/main" val="1437345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435" y="210639"/>
            <a:ext cx="5081081" cy="868680"/>
          </a:xfrm>
        </p:spPr>
        <p:txBody>
          <a:bodyPr/>
          <a:lstStyle/>
          <a:p>
            <a:r>
              <a:rPr lang="en-US" b="1" dirty="0" smtClean="0">
                <a:solidFill>
                  <a:schemeClr val="accent1"/>
                </a:solidFill>
              </a:rPr>
              <a:t>Eligibility for Services</a:t>
            </a:r>
            <a:endParaRPr lang="en-US" b="1" dirty="0">
              <a:solidFill>
                <a:schemeClr val="accent1"/>
              </a:solidFill>
            </a:endParaRPr>
          </a:p>
        </p:txBody>
      </p:sp>
      <p:sp>
        <p:nvSpPr>
          <p:cNvPr id="5" name="Content Placeholder 4"/>
          <p:cNvSpPr>
            <a:spLocks noGrp="1"/>
          </p:cNvSpPr>
          <p:nvPr>
            <p:ph idx="1"/>
          </p:nvPr>
        </p:nvSpPr>
        <p:spPr>
          <a:xfrm>
            <a:off x="1863690" y="1509375"/>
            <a:ext cx="9344111" cy="5019836"/>
          </a:xfrm>
          <a:prstGeom prst="rect">
            <a:avLst/>
          </a:prstGeom>
        </p:spPr>
        <p:txBody>
          <a:bodyPr wrap="square">
            <a:spAutoFit/>
          </a:bodyPr>
          <a:lstStyle/>
          <a:p>
            <a:pPr marL="0" indent="0">
              <a:buNone/>
            </a:pPr>
            <a:endParaRPr lang="en-US" sz="1800" dirty="0"/>
          </a:p>
          <a:p>
            <a:pPr marL="0" indent="0">
              <a:buNone/>
            </a:pPr>
            <a:r>
              <a:rPr lang="en-US" sz="3200" dirty="0">
                <a:solidFill>
                  <a:srgbClr val="C00000"/>
                </a:solidFill>
              </a:rPr>
              <a:t>Learning Ally’s mission is to help those who learn differently. </a:t>
            </a:r>
            <a:r>
              <a:rPr lang="en-US" sz="3200" dirty="0" smtClean="0">
                <a:solidFill>
                  <a:srgbClr val="C00000"/>
                </a:solidFill>
              </a:rPr>
              <a:t>You will need to provide documentation</a:t>
            </a:r>
            <a:r>
              <a:rPr lang="en-US" sz="3200" dirty="0">
                <a:solidFill>
                  <a:srgbClr val="C00000"/>
                </a:solidFill>
              </a:rPr>
              <a:t>. </a:t>
            </a:r>
            <a:endParaRPr lang="en-US" sz="3200" dirty="0" smtClean="0">
              <a:solidFill>
                <a:srgbClr val="C00000"/>
              </a:solidFill>
            </a:endParaRPr>
          </a:p>
          <a:p>
            <a:pPr marL="0" indent="0">
              <a:buNone/>
            </a:pPr>
            <a:endParaRPr lang="en-US" dirty="0"/>
          </a:p>
          <a:p>
            <a:pPr marL="0" indent="0">
              <a:buNone/>
            </a:pPr>
            <a:r>
              <a:rPr lang="en-US" b="1" dirty="0" smtClean="0">
                <a:solidFill>
                  <a:srgbClr val="C00000"/>
                </a:solidFill>
                <a:hlinkClick r:id="rId2"/>
              </a:rPr>
              <a:t>IEP </a:t>
            </a:r>
            <a:r>
              <a:rPr lang="en-US" b="1" dirty="0">
                <a:solidFill>
                  <a:srgbClr val="C00000"/>
                </a:solidFill>
                <a:hlinkClick r:id="rId2"/>
              </a:rPr>
              <a:t>/ 504 Plan</a:t>
            </a:r>
            <a:endParaRPr lang="en-US" b="1" dirty="0">
              <a:solidFill>
                <a:srgbClr val="C00000"/>
              </a:solidFill>
            </a:endParaRPr>
          </a:p>
          <a:p>
            <a:pPr marL="0" indent="0">
              <a:buNone/>
            </a:pPr>
            <a:r>
              <a:rPr lang="en-US" b="1" dirty="0" smtClean="0">
                <a:hlinkClick r:id="rId3"/>
              </a:rPr>
              <a:t>No IEP </a:t>
            </a:r>
            <a:r>
              <a:rPr lang="en-US" b="1" dirty="0">
                <a:hlinkClick r:id="rId3"/>
              </a:rPr>
              <a:t>or 504 Plan, but a clinician has diagnosed me with a print disability</a:t>
            </a:r>
            <a:endParaRPr lang="en-US" b="1" dirty="0"/>
          </a:p>
          <a:p>
            <a:pPr marL="0" indent="0">
              <a:buNone/>
            </a:pPr>
            <a:r>
              <a:rPr lang="en-US" b="1" dirty="0" smtClean="0">
                <a:hlinkClick r:id="rId4"/>
              </a:rPr>
              <a:t>Bookshare </a:t>
            </a:r>
            <a:r>
              <a:rPr lang="en-US" b="1" dirty="0">
                <a:hlinkClick r:id="rId4"/>
              </a:rPr>
              <a:t>or NLS member</a:t>
            </a:r>
            <a:endParaRPr lang="en-US" b="1" dirty="0"/>
          </a:p>
          <a:p>
            <a:pPr marL="0" indent="0">
              <a:buNone/>
            </a:pPr>
            <a:r>
              <a:rPr lang="en-US" b="1" dirty="0">
                <a:hlinkClick r:id="rId5"/>
              </a:rPr>
              <a:t>I don’t have any documentation</a:t>
            </a:r>
            <a:endParaRPr lang="en-US" b="1" dirty="0"/>
          </a:p>
          <a:p>
            <a:pPr>
              <a:buFont typeface="Arial" panose="020B0604020202020204" pitchFamily="34" charset="0"/>
              <a:buChar char="•"/>
            </a:pPr>
            <a:endParaRPr lang="en-US" b="0" i="0" dirty="0">
              <a:solidFill>
                <a:srgbClr val="333333"/>
              </a:solidFill>
              <a:effectLst/>
              <a:latin typeface="Verdana" panose="020B060403050404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40" y="356943"/>
            <a:ext cx="2304288" cy="576072"/>
          </a:xfrm>
          <a:prstGeom prst="rect">
            <a:avLst/>
          </a:prstGeom>
          <a:ln w="28575">
            <a:solidFill>
              <a:srgbClr val="0070C0"/>
            </a:solidFill>
          </a:ln>
        </p:spPr>
      </p:pic>
    </p:spTree>
    <p:extLst>
      <p:ext uri="{BB962C8B-B14F-4D97-AF65-F5344CB8AC3E}">
        <p14:creationId xmlns:p14="http://schemas.microsoft.com/office/powerpoint/2010/main" val="3647299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376465"/>
            <a:ext cx="10018713" cy="851170"/>
          </a:xfrm>
        </p:spPr>
        <p:txBody>
          <a:bodyPr>
            <a:normAutofit/>
          </a:bodyPr>
          <a:lstStyle/>
          <a:p>
            <a:r>
              <a:rPr lang="en-US" sz="4800" b="1" dirty="0" smtClean="0">
                <a:solidFill>
                  <a:schemeClr val="accent1"/>
                </a:solidFill>
                <a:effectLst>
                  <a:outerShdw blurRad="38100" dist="38100" dir="2700000" algn="tl">
                    <a:srgbClr val="000000">
                      <a:alpha val="43137"/>
                    </a:srgbClr>
                  </a:outerShdw>
                </a:effectLst>
              </a:rPr>
              <a:t>Livescribe Echo Smartpen</a:t>
            </a:r>
            <a:endParaRPr lang="en-US" sz="4800" b="1" dirty="0">
              <a:solidFill>
                <a:schemeClr val="accent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0593" y="293869"/>
            <a:ext cx="3697169" cy="1082596"/>
          </a:xfrm>
          <a:prstGeom prst="rect">
            <a:avLst/>
          </a:prstGeom>
          <a:ln w="28575">
            <a:solidFill>
              <a:schemeClr val="tx1"/>
            </a:solidFill>
          </a:ln>
          <a:effectLst>
            <a:outerShdw blurRad="292100" dist="139700" dir="2700000" algn="tl" rotWithShape="0">
              <a:srgbClr val="333333">
                <a:alpha val="65000"/>
              </a:srgbClr>
            </a:outerShdw>
          </a:effectLst>
        </p:spPr>
      </p:pic>
      <p:pic>
        <p:nvPicPr>
          <p:cNvPr id="5" name="fqRiLCwL48c"/>
          <p:cNvPicPr>
            <a:picLocks noRot="1" noChangeAspect="1"/>
          </p:cNvPicPr>
          <p:nvPr>
            <a:videoFile r:link="rId1"/>
          </p:nvPr>
        </p:nvPicPr>
        <p:blipFill>
          <a:blip r:embed="rId4"/>
          <a:stretch>
            <a:fillRect/>
          </a:stretch>
        </p:blipFill>
        <p:spPr>
          <a:xfrm>
            <a:off x="3810000" y="2517428"/>
            <a:ext cx="4572000" cy="2571750"/>
          </a:xfrm>
          <a:prstGeom prst="rect">
            <a:avLst/>
          </a:prstGeom>
        </p:spPr>
      </p:pic>
    </p:spTree>
    <p:extLst>
      <p:ext uri="{BB962C8B-B14F-4D97-AF65-F5344CB8AC3E}">
        <p14:creationId xmlns:p14="http://schemas.microsoft.com/office/powerpoint/2010/main" val="2788307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060" y="898200"/>
            <a:ext cx="10018713" cy="1752599"/>
          </a:xfrm>
        </p:spPr>
        <p:txBody>
          <a:bodyPr>
            <a:normAutofit/>
          </a:bodyPr>
          <a:lstStyle/>
          <a:p>
            <a:r>
              <a:rPr lang="en-US" sz="5400" b="1" dirty="0" smtClean="0">
                <a:solidFill>
                  <a:srgbClr val="A6311E"/>
                </a:solidFill>
              </a:rPr>
              <a:t>      Echo Smartpen &amp; Notebooks</a:t>
            </a:r>
            <a:endParaRPr lang="en-US" sz="5400" b="1" dirty="0">
              <a:solidFill>
                <a:srgbClr val="A6311E"/>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2008" y="2247899"/>
            <a:ext cx="2084391" cy="3502152"/>
          </a:xfrm>
          <a:ln w="19050">
            <a:solidFill>
              <a:schemeClr val="tx1"/>
            </a:solidFill>
          </a:ln>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25" y="411724"/>
            <a:ext cx="3322727" cy="972953"/>
          </a:xfrm>
          <a:prstGeom prst="rect">
            <a:avLst/>
          </a:prstGeom>
          <a:ln w="1905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924" y="2247899"/>
            <a:ext cx="2133600" cy="3505200"/>
          </a:xfrm>
          <a:prstGeom prst="rect">
            <a:avLst/>
          </a:prstGeom>
          <a:ln w="19050">
            <a:solidFill>
              <a:schemeClr val="tx1"/>
            </a:solidFill>
          </a:ln>
        </p:spPr>
      </p:pic>
    </p:spTree>
    <p:extLst>
      <p:ext uri="{BB962C8B-B14F-4D97-AF65-F5344CB8AC3E}">
        <p14:creationId xmlns:p14="http://schemas.microsoft.com/office/powerpoint/2010/main" val="4062645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725" y="2347779"/>
            <a:ext cx="10864515" cy="4197400"/>
          </a:xfrm>
        </p:spPr>
        <p:txBody>
          <a:bodyPr>
            <a:normAutofit lnSpcReduction="10000"/>
          </a:bodyPr>
          <a:lstStyle/>
          <a:p>
            <a:pPr>
              <a:buFont typeface="Wingdings" panose="05000000000000000000" pitchFamily="2" charset="2"/>
              <a:buChar char="§"/>
            </a:pPr>
            <a:r>
              <a:rPr lang="en-US" dirty="0" smtClean="0">
                <a:solidFill>
                  <a:schemeClr val="accent1"/>
                </a:solidFill>
                <a:latin typeface="Lora"/>
              </a:rPr>
              <a:t>electronic </a:t>
            </a:r>
            <a:r>
              <a:rPr lang="en-US" dirty="0">
                <a:solidFill>
                  <a:schemeClr val="accent1"/>
                </a:solidFill>
                <a:latin typeface="Lora"/>
              </a:rPr>
              <a:t>pen also records </a:t>
            </a:r>
            <a:r>
              <a:rPr lang="en-US" dirty="0" smtClean="0">
                <a:solidFill>
                  <a:schemeClr val="accent1"/>
                </a:solidFill>
                <a:latin typeface="Lora"/>
              </a:rPr>
              <a:t>audio </a:t>
            </a:r>
          </a:p>
          <a:p>
            <a:pPr>
              <a:buFont typeface="Wingdings" panose="05000000000000000000" pitchFamily="2" charset="2"/>
              <a:buChar char="§"/>
            </a:pPr>
            <a:r>
              <a:rPr lang="en-US" dirty="0" smtClean="0">
                <a:solidFill>
                  <a:schemeClr val="accent1"/>
                </a:solidFill>
                <a:latin typeface="Lora"/>
              </a:rPr>
              <a:t>hit </a:t>
            </a:r>
            <a:r>
              <a:rPr lang="en-US" dirty="0">
                <a:solidFill>
                  <a:schemeClr val="accent1"/>
                </a:solidFill>
                <a:latin typeface="Lora"/>
              </a:rPr>
              <a:t>record at the bottom of the </a:t>
            </a:r>
            <a:r>
              <a:rPr lang="en-US" dirty="0" smtClean="0">
                <a:solidFill>
                  <a:schemeClr val="accent1"/>
                </a:solidFill>
                <a:latin typeface="Lora"/>
              </a:rPr>
              <a:t>paper</a:t>
            </a:r>
          </a:p>
          <a:p>
            <a:pPr>
              <a:buFont typeface="Wingdings" panose="05000000000000000000" pitchFamily="2" charset="2"/>
              <a:buChar char="§"/>
            </a:pPr>
            <a:r>
              <a:rPr lang="en-US" dirty="0" smtClean="0">
                <a:solidFill>
                  <a:schemeClr val="accent1"/>
                </a:solidFill>
                <a:latin typeface="Lora"/>
              </a:rPr>
              <a:t>microphone </a:t>
            </a:r>
            <a:r>
              <a:rPr lang="en-US" dirty="0">
                <a:solidFill>
                  <a:schemeClr val="accent1"/>
                </a:solidFill>
                <a:latin typeface="Lora"/>
              </a:rPr>
              <a:t>built into the </a:t>
            </a:r>
            <a:r>
              <a:rPr lang="en-US" dirty="0" smtClean="0">
                <a:solidFill>
                  <a:schemeClr val="accent1"/>
                </a:solidFill>
                <a:latin typeface="Lora"/>
              </a:rPr>
              <a:t>digital</a:t>
            </a:r>
            <a:r>
              <a:rPr lang="en-US" dirty="0">
                <a:solidFill>
                  <a:schemeClr val="accent1"/>
                </a:solidFill>
                <a:latin typeface="Lora"/>
              </a:rPr>
              <a:t> pen </a:t>
            </a:r>
            <a:r>
              <a:rPr lang="en-US" dirty="0" smtClean="0">
                <a:solidFill>
                  <a:schemeClr val="accent1"/>
                </a:solidFill>
                <a:latin typeface="Lora"/>
              </a:rPr>
              <a:t>records audio of presentation </a:t>
            </a:r>
          </a:p>
          <a:p>
            <a:pPr>
              <a:buFont typeface="Wingdings" panose="05000000000000000000" pitchFamily="2" charset="2"/>
              <a:buChar char="§"/>
            </a:pPr>
            <a:r>
              <a:rPr lang="en-US" dirty="0">
                <a:solidFill>
                  <a:schemeClr val="accent1"/>
                </a:solidFill>
                <a:latin typeface="Lora"/>
              </a:rPr>
              <a:t>y</a:t>
            </a:r>
            <a:r>
              <a:rPr lang="en-US" dirty="0" smtClean="0">
                <a:solidFill>
                  <a:schemeClr val="accent1"/>
                </a:solidFill>
                <a:latin typeface="Lora"/>
              </a:rPr>
              <a:t>ou write </a:t>
            </a:r>
            <a:r>
              <a:rPr lang="en-US" dirty="0">
                <a:solidFill>
                  <a:schemeClr val="accent1"/>
                </a:solidFill>
                <a:latin typeface="Lora"/>
              </a:rPr>
              <a:t>key words to highlight parts of the </a:t>
            </a:r>
            <a:r>
              <a:rPr lang="en-US" dirty="0" smtClean="0">
                <a:solidFill>
                  <a:schemeClr val="accent1"/>
                </a:solidFill>
                <a:latin typeface="Lora"/>
              </a:rPr>
              <a:t>presentation</a:t>
            </a:r>
          </a:p>
          <a:p>
            <a:pPr>
              <a:buFont typeface="Wingdings" panose="05000000000000000000" pitchFamily="2" charset="2"/>
              <a:buChar char="§"/>
            </a:pPr>
            <a:r>
              <a:rPr lang="en-US" dirty="0" smtClean="0">
                <a:solidFill>
                  <a:schemeClr val="accent1"/>
                </a:solidFill>
                <a:latin typeface="Lora"/>
              </a:rPr>
              <a:t>audio </a:t>
            </a:r>
            <a:r>
              <a:rPr lang="en-US" dirty="0">
                <a:solidFill>
                  <a:schemeClr val="accent1"/>
                </a:solidFill>
                <a:latin typeface="Lora"/>
              </a:rPr>
              <a:t>syncs to the </a:t>
            </a:r>
            <a:r>
              <a:rPr lang="en-US" dirty="0" smtClean="0">
                <a:solidFill>
                  <a:schemeClr val="accent1"/>
                </a:solidFill>
                <a:latin typeface="Lora"/>
              </a:rPr>
              <a:t>notes </a:t>
            </a:r>
          </a:p>
          <a:p>
            <a:pPr>
              <a:buFont typeface="Wingdings" panose="05000000000000000000" pitchFamily="2" charset="2"/>
              <a:buChar char="§"/>
            </a:pPr>
            <a:r>
              <a:rPr lang="en-US" dirty="0" smtClean="0">
                <a:solidFill>
                  <a:schemeClr val="accent1"/>
                </a:solidFill>
                <a:latin typeface="Lora"/>
              </a:rPr>
              <a:t>return </a:t>
            </a:r>
            <a:r>
              <a:rPr lang="en-US" dirty="0">
                <a:solidFill>
                  <a:schemeClr val="accent1"/>
                </a:solidFill>
                <a:latin typeface="Lora"/>
              </a:rPr>
              <a:t>to any point in the audio presentation by simply touching a word or sketch in your </a:t>
            </a:r>
            <a:r>
              <a:rPr lang="en-US" dirty="0" smtClean="0">
                <a:solidFill>
                  <a:schemeClr val="accent1"/>
                </a:solidFill>
                <a:latin typeface="Lora"/>
              </a:rPr>
              <a:t>notes</a:t>
            </a:r>
          </a:p>
          <a:p>
            <a:pPr>
              <a:buFont typeface="Wingdings" panose="05000000000000000000" pitchFamily="2" charset="2"/>
              <a:buChar char="§"/>
            </a:pPr>
            <a:r>
              <a:rPr lang="en-US" dirty="0">
                <a:solidFill>
                  <a:schemeClr val="accent1"/>
                </a:solidFill>
                <a:latin typeface="Lora"/>
              </a:rPr>
              <a:t>a</a:t>
            </a:r>
            <a:r>
              <a:rPr lang="en-US" dirty="0" smtClean="0">
                <a:solidFill>
                  <a:schemeClr val="accent1"/>
                </a:solidFill>
                <a:latin typeface="Lora"/>
              </a:rPr>
              <a:t>dding </a:t>
            </a:r>
            <a:r>
              <a:rPr lang="en-US" dirty="0">
                <a:solidFill>
                  <a:schemeClr val="accent1"/>
                </a:solidFill>
                <a:latin typeface="Lora"/>
              </a:rPr>
              <a:t>audio </a:t>
            </a:r>
            <a:r>
              <a:rPr lang="en-US" dirty="0" smtClean="0">
                <a:solidFill>
                  <a:schemeClr val="accent1"/>
                </a:solidFill>
                <a:latin typeface="Lora"/>
              </a:rPr>
              <a:t>to notes gives your child a comprehensive </a:t>
            </a:r>
            <a:r>
              <a:rPr lang="en-US" dirty="0">
                <a:solidFill>
                  <a:schemeClr val="accent1"/>
                </a:solidFill>
                <a:latin typeface="Lora"/>
              </a:rPr>
              <a:t>record of the important points </a:t>
            </a:r>
            <a:endParaRPr lang="en-US" dirty="0">
              <a:solidFill>
                <a:schemeClr val="accent1"/>
              </a:solidFill>
              <a:latin typeface="Roboto"/>
            </a:endParaRPr>
          </a:p>
          <a:p>
            <a:pPr>
              <a:buFont typeface="Wingdings" panose="05000000000000000000" pitchFamily="2" charset="2"/>
              <a:buChar char="§"/>
            </a:pPr>
            <a:endParaRPr lang="en-US" dirty="0">
              <a:solidFill>
                <a:schemeClr val="accent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965" y="200059"/>
            <a:ext cx="3317699" cy="971481"/>
          </a:xfrm>
          <a:prstGeom prst="rect">
            <a:avLst/>
          </a:prstGeom>
          <a:ln w="28575">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sz="4800" b="1" dirty="0" smtClean="0">
                <a:solidFill>
                  <a:schemeClr val="accent1"/>
                </a:solidFill>
              </a:rPr>
              <a:t>Recording the Teacher/Presentation</a:t>
            </a:r>
            <a:endParaRPr lang="en-US" sz="4800" b="1" dirty="0">
              <a:solidFill>
                <a:schemeClr val="accent1"/>
              </a:solidFill>
            </a:endParaRPr>
          </a:p>
        </p:txBody>
      </p:sp>
    </p:spTree>
    <p:extLst>
      <p:ext uri="{BB962C8B-B14F-4D97-AF65-F5344CB8AC3E}">
        <p14:creationId xmlns:p14="http://schemas.microsoft.com/office/powerpoint/2010/main" val="1576994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effectLst>
                  <a:outerShdw blurRad="38100" dist="38100" dir="2700000" algn="tl">
                    <a:srgbClr val="000000">
                      <a:alpha val="43137"/>
                    </a:srgbClr>
                  </a:outerShdw>
                </a:effectLst>
              </a:rPr>
              <a:t>Some Reviews</a:t>
            </a:r>
            <a:endParaRPr lang="en-US" sz="5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1820" y="2080146"/>
            <a:ext cx="11100179" cy="4252415"/>
          </a:xfrm>
        </p:spPr>
        <p:txBody>
          <a:bodyPr>
            <a:normAutofit fontScale="77500" lnSpcReduction="20000"/>
          </a:bodyPr>
          <a:lstStyle/>
          <a:p>
            <a:pPr marL="0" indent="0">
              <a:buNone/>
            </a:pPr>
            <a:r>
              <a:rPr lang="en-US" sz="4500" b="1" cap="all" dirty="0">
                <a:solidFill>
                  <a:srgbClr val="00B050"/>
                </a:solidFill>
              </a:rPr>
              <a:t>PROS</a:t>
            </a:r>
            <a:r>
              <a:rPr lang="en-US" sz="4000" b="1" cap="all" dirty="0">
                <a:solidFill>
                  <a:srgbClr val="C00000"/>
                </a:solidFill>
              </a:rPr>
              <a:t> </a:t>
            </a:r>
            <a:r>
              <a:rPr lang="en-US" sz="3600" dirty="0" smtClean="0">
                <a:solidFill>
                  <a:schemeClr val="accent1"/>
                </a:solidFill>
              </a:rPr>
              <a:t>The smart </a:t>
            </a:r>
            <a:r>
              <a:rPr lang="en-US" sz="3600" dirty="0">
                <a:solidFill>
                  <a:schemeClr val="accent1"/>
                </a:solidFill>
              </a:rPr>
              <a:t>pen </a:t>
            </a:r>
            <a:r>
              <a:rPr lang="en-US" sz="3600" dirty="0" smtClean="0">
                <a:solidFill>
                  <a:schemeClr val="accent1"/>
                </a:solidFill>
              </a:rPr>
              <a:t>syncs audio</a:t>
            </a:r>
            <a:r>
              <a:rPr lang="en-US" sz="3600" dirty="0">
                <a:solidFill>
                  <a:schemeClr val="accent1"/>
                </a:solidFill>
              </a:rPr>
              <a:t> from </a:t>
            </a:r>
            <a:r>
              <a:rPr lang="en-US" sz="3600" dirty="0" smtClean="0">
                <a:solidFill>
                  <a:schemeClr val="accent1"/>
                </a:solidFill>
              </a:rPr>
              <a:t>presentations </a:t>
            </a:r>
            <a:r>
              <a:rPr lang="en-US" sz="3600" dirty="0">
                <a:solidFill>
                  <a:schemeClr val="accent1"/>
                </a:solidFill>
              </a:rPr>
              <a:t>or lectures to your handwritten, digitized </a:t>
            </a:r>
            <a:r>
              <a:rPr lang="en-US" sz="3600" dirty="0" smtClean="0">
                <a:solidFill>
                  <a:schemeClr val="accent1"/>
                </a:solidFill>
              </a:rPr>
              <a:t>notes</a:t>
            </a:r>
            <a:endParaRPr lang="en-US" sz="3600" dirty="0">
              <a:solidFill>
                <a:schemeClr val="accent1"/>
              </a:solidFill>
            </a:endParaRPr>
          </a:p>
          <a:p>
            <a:pPr marL="0" indent="0">
              <a:buNone/>
            </a:pPr>
            <a:r>
              <a:rPr lang="en-US" sz="4500" b="1" dirty="0">
                <a:solidFill>
                  <a:srgbClr val="FF0000"/>
                </a:solidFill>
              </a:rPr>
              <a:t>CONS</a:t>
            </a:r>
            <a:r>
              <a:rPr lang="en-US" sz="2600" b="1" dirty="0">
                <a:solidFill>
                  <a:srgbClr val="CA2719"/>
                </a:solidFill>
              </a:rPr>
              <a:t>  </a:t>
            </a:r>
            <a:r>
              <a:rPr lang="en-US" sz="2600" b="1" dirty="0" smtClean="0">
                <a:solidFill>
                  <a:srgbClr val="CA2719"/>
                </a:solidFill>
              </a:rPr>
              <a:t> </a:t>
            </a:r>
            <a:r>
              <a:rPr lang="en-US" sz="3600" dirty="0" smtClean="0">
                <a:solidFill>
                  <a:schemeClr val="accent1"/>
                </a:solidFill>
              </a:rPr>
              <a:t>You must </a:t>
            </a:r>
            <a:r>
              <a:rPr lang="en-US" sz="3600" b="1" dirty="0" smtClean="0">
                <a:solidFill>
                  <a:schemeClr val="accent1"/>
                </a:solidFill>
              </a:rPr>
              <a:t>buy/use</a:t>
            </a:r>
            <a:r>
              <a:rPr lang="en-US" sz="3600" dirty="0">
                <a:solidFill>
                  <a:schemeClr val="accent1"/>
                </a:solidFill>
              </a:rPr>
              <a:t> </a:t>
            </a:r>
            <a:r>
              <a:rPr lang="en-US" sz="3600" dirty="0" smtClean="0">
                <a:solidFill>
                  <a:schemeClr val="accent1"/>
                </a:solidFill>
              </a:rPr>
              <a:t>paper</a:t>
            </a:r>
            <a:r>
              <a:rPr lang="en-US" sz="3600" dirty="0">
                <a:solidFill>
                  <a:schemeClr val="accent1"/>
                </a:solidFill>
              </a:rPr>
              <a:t> printed with a special microdot </a:t>
            </a:r>
            <a:r>
              <a:rPr lang="en-US" sz="3600" dirty="0" smtClean="0">
                <a:solidFill>
                  <a:schemeClr val="accent1"/>
                </a:solidFill>
              </a:rPr>
              <a:t>pattern</a:t>
            </a:r>
          </a:p>
          <a:p>
            <a:pPr marL="0" indent="0">
              <a:buNone/>
            </a:pPr>
            <a:r>
              <a:rPr lang="en-US" sz="4400" b="1" dirty="0" smtClean="0"/>
              <a:t>OVERALL</a:t>
            </a:r>
            <a:r>
              <a:rPr lang="en-US" sz="3600" dirty="0" smtClean="0"/>
              <a:t>  </a:t>
            </a:r>
            <a:r>
              <a:rPr lang="en-US" sz="3600" dirty="0" smtClean="0">
                <a:solidFill>
                  <a:schemeClr val="accent1"/>
                </a:solidFill>
              </a:rPr>
              <a:t>While it's noticeably larger than a standard ink pen, the Echo Smartpen is an excellent pen for </a:t>
            </a:r>
            <a:r>
              <a:rPr lang="en-US" sz="3600" b="1" i="1" dirty="0" smtClean="0">
                <a:solidFill>
                  <a:schemeClr val="accent1"/>
                </a:solidFill>
              </a:rPr>
              <a:t>taking comprehensive notes with audio</a:t>
            </a:r>
            <a:endParaRPr lang="en-US" sz="3600" dirty="0" smtClean="0">
              <a:solidFill>
                <a:schemeClr val="accent1"/>
              </a:solidFill>
            </a:endParaRPr>
          </a:p>
          <a:p>
            <a:pPr marL="0" indent="0">
              <a:lnSpc>
                <a:spcPct val="120000"/>
              </a:lnSpc>
              <a:buNone/>
            </a:pPr>
            <a:endParaRPr lang="en-US" sz="4400" b="1" dirty="0" smtClean="0">
              <a:solidFill>
                <a:srgbClr val="A6311E"/>
              </a:solidFill>
            </a:endParaRPr>
          </a:p>
          <a:p>
            <a:pPr marL="0" indent="0">
              <a:buNone/>
            </a:pPr>
            <a:r>
              <a:rPr lang="en-US" sz="3200" dirty="0"/>
              <a:t/>
            </a:r>
            <a:br>
              <a:rPr lang="en-US" sz="3200" dirty="0"/>
            </a:b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534" y="300377"/>
            <a:ext cx="3269572" cy="957388"/>
          </a:xfrm>
          <a:prstGeom prst="rect">
            <a:avLst/>
          </a:prstGeom>
          <a:ln w="190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0742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9600" b="1" dirty="0" smtClean="0">
                <a:solidFill>
                  <a:srgbClr val="A6311E"/>
                </a:solidFill>
                <a:effectLst>
                  <a:outerShdw blurRad="38100" dist="38100" dir="2700000" algn="tl">
                    <a:srgbClr val="000000">
                      <a:alpha val="43137"/>
                    </a:srgbClr>
                  </a:outerShdw>
                </a:effectLst>
              </a:rPr>
              <a:t>			Apps</a:t>
            </a:r>
            <a:br>
              <a:rPr lang="en-US" sz="9600" b="1" dirty="0" smtClean="0">
                <a:solidFill>
                  <a:srgbClr val="A6311E"/>
                </a:solidFill>
                <a:effectLst>
                  <a:outerShdw blurRad="38100" dist="38100" dir="2700000" algn="tl">
                    <a:srgbClr val="000000">
                      <a:alpha val="43137"/>
                    </a:srgbClr>
                  </a:outerShdw>
                </a:effectLst>
              </a:rPr>
            </a:br>
            <a:r>
              <a:rPr lang="en-US" sz="4400" b="1" dirty="0" smtClean="0">
                <a:solidFill>
                  <a:srgbClr val="A6311E"/>
                </a:solidFill>
                <a:effectLst>
                  <a:outerShdw blurRad="38100" dist="38100" dir="2700000" algn="tl">
                    <a:srgbClr val="000000">
                      <a:alpha val="43137"/>
                    </a:srgbClr>
                  </a:outerShdw>
                </a:effectLst>
              </a:rPr>
              <a:t>Dr. Cheeseman’s App Chat</a:t>
            </a:r>
            <a:endParaRPr lang="en-US" sz="4400" b="1" dirty="0">
              <a:solidFill>
                <a:srgbClr val="A6311E"/>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89015" y="604570"/>
            <a:ext cx="1732958" cy="176148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764" y="472980"/>
            <a:ext cx="1981200" cy="971550"/>
          </a:xfrm>
          <a:prstGeom prst="rect">
            <a:avLst/>
          </a:prstGeom>
          <a:ln w="28575">
            <a:solidFill>
              <a:srgbClr val="0070C0"/>
            </a:solidFill>
          </a:ln>
          <a:effectLst>
            <a:outerShdw blurRad="292100" dist="139700" dir="2700000" algn="tl" rotWithShape="0">
              <a:srgbClr val="333333">
                <a:alpha val="65000"/>
              </a:srgbClr>
            </a:outerShdw>
          </a:effectLst>
        </p:spPr>
      </p:pic>
      <p:sp>
        <p:nvSpPr>
          <p:cNvPr id="6" name="Rectangle 5"/>
          <p:cNvSpPr/>
          <p:nvPr/>
        </p:nvSpPr>
        <p:spPr>
          <a:xfrm>
            <a:off x="1110017" y="2825211"/>
            <a:ext cx="11250304" cy="3970318"/>
          </a:xfrm>
          <a:prstGeom prst="rect">
            <a:avLst/>
          </a:prstGeom>
        </p:spPr>
        <p:txBody>
          <a:bodyPr wrap="square">
            <a:spAutoFit/>
          </a:bodyPr>
          <a:lstStyle/>
          <a:p>
            <a:r>
              <a:rPr lang="en-US" dirty="0" smtClean="0">
                <a:hlinkClick r:id="rId5"/>
              </a:rPr>
              <a:t>https://dyslexiaida.org/dr-cheesmans-app-chat-spelling</a:t>
            </a:r>
            <a:endParaRPr lang="en-US" dirty="0" smtClean="0"/>
          </a:p>
          <a:p>
            <a:endParaRPr lang="en-US" dirty="0" smtClean="0"/>
          </a:p>
          <a:p>
            <a:r>
              <a:rPr lang="en-US" dirty="0" smtClean="0">
                <a:hlinkClick r:id="rId6"/>
              </a:rPr>
              <a:t>https://dyslexiaida.org/dr-cheesmans-app-chat-vocabulary-morphology</a:t>
            </a:r>
            <a:endParaRPr lang="en-US" dirty="0" smtClean="0"/>
          </a:p>
          <a:p>
            <a:endParaRPr lang="en-US" dirty="0"/>
          </a:p>
          <a:p>
            <a:r>
              <a:rPr lang="en-US" dirty="0">
                <a:hlinkClick r:id="rId7"/>
              </a:rPr>
              <a:t>https://</a:t>
            </a:r>
            <a:r>
              <a:rPr lang="en-US" dirty="0" smtClean="0">
                <a:hlinkClick r:id="rId7"/>
              </a:rPr>
              <a:t>dyslexiaida.org/dr-cheesmans-app-chat-dont-miss-these-award-winning-apps-for-vocabulary-and-comprehension</a:t>
            </a:r>
            <a:endParaRPr lang="en-US" dirty="0" smtClean="0"/>
          </a:p>
          <a:p>
            <a:endParaRPr lang="en-US" dirty="0" smtClean="0"/>
          </a:p>
          <a:p>
            <a:r>
              <a:rPr lang="en-US" dirty="0">
                <a:hlinkClick r:id="rId8"/>
              </a:rPr>
              <a:t>https://</a:t>
            </a:r>
            <a:r>
              <a:rPr lang="en-US" dirty="0" smtClean="0">
                <a:hlinkClick r:id="rId8"/>
              </a:rPr>
              <a:t>dyslexiaida.org/dr-cheesmans-app-chat-find-the-best-literacy-apps-for-preschool-and-kindergarten-children</a:t>
            </a:r>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7" name="TextBox 6"/>
          <p:cNvSpPr txBox="1"/>
          <p:nvPr/>
        </p:nvSpPr>
        <p:spPr>
          <a:xfrm>
            <a:off x="1651379" y="5410534"/>
            <a:ext cx="1016758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11817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216" y="0"/>
            <a:ext cx="10018713" cy="1752599"/>
          </a:xfrm>
        </p:spPr>
        <p:txBody>
          <a:bodyPr>
            <a:normAutofit/>
          </a:bodyPr>
          <a:lstStyle/>
          <a:p>
            <a:r>
              <a:rPr lang="en-US" sz="4400" b="1" dirty="0" smtClean="0">
                <a:solidFill>
                  <a:schemeClr val="accent1"/>
                </a:solidFill>
                <a:effectLst>
                  <a:outerShdw blurRad="38100" dist="38100" dir="2700000" algn="tl">
                    <a:srgbClr val="000000">
                      <a:alpha val="43137"/>
                    </a:srgbClr>
                  </a:outerShdw>
                </a:effectLst>
              </a:rPr>
              <a:t>Reference Sites/Apps For your Child</a:t>
            </a:r>
            <a:endParaRPr lang="en-US" sz="4400" b="1" dirty="0">
              <a:solidFill>
                <a:schemeClr val="accent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2751" y="1273342"/>
            <a:ext cx="1648325" cy="5221096"/>
          </a:xfrm>
          <a:prstGeom prst="rect">
            <a:avLst/>
          </a:prstGeom>
        </p:spPr>
      </p:pic>
      <p:sp>
        <p:nvSpPr>
          <p:cNvPr id="5" name="TextBox 4"/>
          <p:cNvSpPr txBox="1"/>
          <p:nvPr/>
        </p:nvSpPr>
        <p:spPr>
          <a:xfrm>
            <a:off x="4307305" y="1648326"/>
            <a:ext cx="6521116" cy="4493538"/>
          </a:xfrm>
          <a:prstGeom prst="rect">
            <a:avLst/>
          </a:prstGeom>
          <a:noFill/>
        </p:spPr>
        <p:txBody>
          <a:bodyPr wrap="square" rtlCol="0">
            <a:spAutoFit/>
          </a:bodyPr>
          <a:lstStyle/>
          <a:p>
            <a:r>
              <a:rPr lang="en-US" sz="4000" dirty="0" smtClean="0">
                <a:solidFill>
                  <a:schemeClr val="accent1"/>
                </a:solidFill>
              </a:rPr>
              <a:t>Dictionary.com </a:t>
            </a:r>
            <a:r>
              <a:rPr lang="en-US" sz="3200" dirty="0" smtClean="0">
                <a:solidFill>
                  <a:schemeClr val="accent1"/>
                </a:solidFill>
              </a:rPr>
              <a:t>(+app)</a:t>
            </a:r>
          </a:p>
          <a:p>
            <a:endParaRPr lang="en-US" sz="1600" dirty="0">
              <a:solidFill>
                <a:schemeClr val="accent1"/>
              </a:solidFill>
            </a:endParaRPr>
          </a:p>
          <a:p>
            <a:r>
              <a:rPr lang="en-US" sz="4000" dirty="0" smtClean="0">
                <a:solidFill>
                  <a:schemeClr val="accent1"/>
                </a:solidFill>
              </a:rPr>
              <a:t>Thesuarus.com </a:t>
            </a:r>
            <a:r>
              <a:rPr lang="en-US" sz="2800" dirty="0" smtClean="0">
                <a:solidFill>
                  <a:schemeClr val="accent1"/>
                </a:solidFill>
              </a:rPr>
              <a:t>(+app)</a:t>
            </a:r>
          </a:p>
          <a:p>
            <a:endParaRPr lang="en-US" sz="1600" dirty="0">
              <a:solidFill>
                <a:schemeClr val="accent1"/>
              </a:solidFill>
            </a:endParaRPr>
          </a:p>
          <a:p>
            <a:r>
              <a:rPr lang="en-US" sz="4000" dirty="0" smtClean="0">
                <a:solidFill>
                  <a:schemeClr val="accent1"/>
                </a:solidFill>
              </a:rPr>
              <a:t>The Visual Thesaurus </a:t>
            </a:r>
            <a:r>
              <a:rPr lang="en-US" sz="2800" dirty="0" smtClean="0">
                <a:solidFill>
                  <a:schemeClr val="accent1"/>
                </a:solidFill>
              </a:rPr>
              <a:t>(no app)</a:t>
            </a:r>
          </a:p>
          <a:p>
            <a:endParaRPr lang="en-US" sz="1600" dirty="0" smtClean="0">
              <a:solidFill>
                <a:schemeClr val="accent1"/>
              </a:solidFill>
            </a:endParaRPr>
          </a:p>
          <a:p>
            <a:r>
              <a:rPr lang="en-US" sz="4000" dirty="0" smtClean="0">
                <a:solidFill>
                  <a:schemeClr val="accent1"/>
                </a:solidFill>
              </a:rPr>
              <a:t>WordSift </a:t>
            </a:r>
            <a:r>
              <a:rPr lang="en-US" sz="2800" dirty="0" smtClean="0">
                <a:solidFill>
                  <a:schemeClr val="accent1"/>
                </a:solidFill>
              </a:rPr>
              <a:t>(no app)</a:t>
            </a:r>
          </a:p>
          <a:p>
            <a:endParaRPr lang="en-US" sz="1600" dirty="0" smtClean="0">
              <a:solidFill>
                <a:schemeClr val="accent1"/>
              </a:solidFill>
            </a:endParaRPr>
          </a:p>
          <a:p>
            <a:r>
              <a:rPr lang="en-US" sz="4000" dirty="0" smtClean="0">
                <a:solidFill>
                  <a:schemeClr val="accent1"/>
                </a:solidFill>
              </a:rPr>
              <a:t>Dragon Dictation</a:t>
            </a:r>
            <a:r>
              <a:rPr lang="en-US" sz="3200" dirty="0" smtClean="0">
                <a:solidFill>
                  <a:schemeClr val="accent1"/>
                </a:solidFill>
              </a:rPr>
              <a:t> (app)</a:t>
            </a:r>
          </a:p>
          <a:p>
            <a:endParaRPr lang="en-US" dirty="0"/>
          </a:p>
        </p:txBody>
      </p:sp>
      <p:sp>
        <p:nvSpPr>
          <p:cNvPr id="6" name="Oval 5"/>
          <p:cNvSpPr/>
          <p:nvPr/>
        </p:nvSpPr>
        <p:spPr>
          <a:xfrm>
            <a:off x="2492751" y="2598821"/>
            <a:ext cx="1198733" cy="344672"/>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878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40369"/>
            <a:ext cx="10018713" cy="1078832"/>
          </a:xfrm>
        </p:spPr>
        <p:txBody>
          <a:bodyPr>
            <a:noAutofit/>
          </a:bodyPr>
          <a:lstStyle/>
          <a:p>
            <a:r>
              <a:rPr lang="en-US" sz="5000" b="1" dirty="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Is my child a struggling reader?</a:t>
            </a:r>
          </a:p>
        </p:txBody>
      </p:sp>
      <p:sp>
        <p:nvSpPr>
          <p:cNvPr id="3" name="Content Placeholder 2"/>
          <p:cNvSpPr>
            <a:spLocks noGrp="1"/>
          </p:cNvSpPr>
          <p:nvPr>
            <p:ph idx="1"/>
          </p:nvPr>
        </p:nvSpPr>
        <p:spPr>
          <a:xfrm>
            <a:off x="1484309" y="1618938"/>
            <a:ext cx="10018713" cy="5058203"/>
          </a:xfrm>
        </p:spPr>
        <p:txBody>
          <a:bodyPr>
            <a:normAutofit/>
          </a:bodyPr>
          <a:lstStyle/>
          <a:p>
            <a:pPr marL="0" indent="0" algn="ctr">
              <a:spcAft>
                <a:spcPts val="0"/>
              </a:spcAft>
              <a:buNone/>
            </a:pPr>
            <a:r>
              <a:rPr lang="en-US" sz="3200" dirty="0" smtClean="0"/>
              <a:t>Most common symptom of difficulty?</a:t>
            </a:r>
          </a:p>
          <a:p>
            <a:pPr marL="0" indent="0" algn="ctr">
              <a:spcAft>
                <a:spcPts val="0"/>
              </a:spcAft>
              <a:buNone/>
            </a:pPr>
            <a:r>
              <a:rPr lang="en-US" sz="3200" b="1" dirty="0" smtClean="0"/>
              <a:t>Poor fluency </a:t>
            </a:r>
            <a:r>
              <a:rPr lang="en-US" sz="3200" dirty="0" smtClean="0"/>
              <a:t>– rooted in difficulties with word recognition</a:t>
            </a:r>
          </a:p>
          <a:p>
            <a:pPr marL="0" indent="0">
              <a:buNone/>
            </a:pPr>
            <a:r>
              <a:rPr lang="en-US" sz="3200" dirty="0" smtClean="0"/>
              <a:t>										</a:t>
            </a:r>
          </a:p>
          <a:p>
            <a:pPr marL="0" indent="0">
              <a:buNone/>
            </a:pPr>
            <a:r>
              <a:rPr lang="en-US" sz="3200" b="1" i="1" dirty="0" smtClean="0">
                <a:solidFill>
                  <a:srgbClr val="C00000"/>
                </a:solidFill>
              </a:rPr>
              <a:t>*The ability to sound out words is  a major foundation that allows rapid recognition of words “by sight”.</a:t>
            </a:r>
          </a:p>
          <a:p>
            <a:pPr marL="0" indent="0">
              <a:buNone/>
            </a:pPr>
            <a:r>
              <a:rPr lang="en-US" dirty="0" smtClean="0"/>
              <a:t>					Difficulties recognizing words = </a:t>
            </a:r>
            <a:r>
              <a:rPr lang="en-US" b="1" i="1" dirty="0" smtClean="0"/>
              <a:t>guessing</a:t>
            </a:r>
          </a:p>
          <a:p>
            <a:pPr marL="0" indent="0">
              <a:buNone/>
            </a:pPr>
            <a:r>
              <a:rPr lang="en-US" sz="2400" dirty="0" smtClean="0">
                <a:sym typeface="Wingdings 3" panose="05040102010807070707" pitchFamily="18" charset="2"/>
              </a:rPr>
              <a:t>						</a:t>
            </a:r>
            <a:r>
              <a:rPr lang="en-US" sz="2400" dirty="0" smtClean="0"/>
              <a:t>unreliable and inefficient</a:t>
            </a:r>
          </a:p>
          <a:p>
            <a:pPr marL="0" indent="0">
              <a:buNone/>
            </a:pPr>
            <a:r>
              <a:rPr lang="en-US" sz="2400" dirty="0" smtClean="0">
                <a:sym typeface="Wingdings 3" panose="05040102010807070707" pitchFamily="18" charset="2"/>
              </a:rPr>
              <a:t>						</a:t>
            </a:r>
            <a:r>
              <a:rPr lang="en-US" sz="2400" dirty="0" smtClean="0"/>
              <a:t>prolongs and </a:t>
            </a:r>
            <a:r>
              <a:rPr lang="en-US" sz="2400" i="1" dirty="0" smtClean="0">
                <a:solidFill>
                  <a:srgbClr val="C00000"/>
                </a:solidFill>
              </a:rPr>
              <a:t>contributes</a:t>
            </a:r>
            <a:r>
              <a:rPr lang="en-US" sz="2400" dirty="0" smtClean="0"/>
              <a:t> to poor word recognition</a:t>
            </a:r>
          </a:p>
          <a:p>
            <a:pPr marL="0" indent="0">
              <a:buNone/>
            </a:pPr>
            <a:endParaRPr lang="en-US" sz="4000" dirty="0"/>
          </a:p>
        </p:txBody>
      </p:sp>
      <p:sp>
        <p:nvSpPr>
          <p:cNvPr id="4" name="Down Arrow 3"/>
          <p:cNvSpPr/>
          <p:nvPr/>
        </p:nvSpPr>
        <p:spPr>
          <a:xfrm>
            <a:off x="5903844" y="2682780"/>
            <a:ext cx="484632" cy="626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Tree>
    <p:extLst>
      <p:ext uri="{BB962C8B-B14F-4D97-AF65-F5344CB8AC3E}">
        <p14:creationId xmlns:p14="http://schemas.microsoft.com/office/powerpoint/2010/main" val="711094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268" y="204537"/>
            <a:ext cx="10018713" cy="1106905"/>
          </a:xfrm>
        </p:spPr>
        <p:txBody>
          <a:bodyPr>
            <a:normAutofit/>
          </a:bodyPr>
          <a:lstStyle/>
          <a:p>
            <a:r>
              <a:rPr lang="en-US" sz="6000" b="1" dirty="0" smtClean="0">
                <a:solidFill>
                  <a:schemeClr val="accent1"/>
                </a:solidFill>
                <a:effectLst>
                  <a:outerShdw blurRad="38100" dist="38100" dir="2700000" algn="tl">
                    <a:srgbClr val="000000">
                      <a:alpha val="43137"/>
                    </a:srgbClr>
                  </a:outerShdw>
                </a:effectLst>
              </a:rPr>
              <a:t>Thank You !</a:t>
            </a:r>
            <a:endParaRPr lang="en-US" sz="60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27899" y="1439778"/>
            <a:ext cx="10018713" cy="1279359"/>
          </a:xfrm>
        </p:spPr>
        <p:txBody>
          <a:bodyPr>
            <a:normAutofit fontScale="92500" lnSpcReduction="20000"/>
          </a:bodyPr>
          <a:lstStyle/>
          <a:p>
            <a:pPr marL="0" indent="0">
              <a:buNone/>
            </a:pPr>
            <a:r>
              <a:rPr lang="en-US" sz="5100" b="1" dirty="0">
                <a:solidFill>
                  <a:srgbClr val="6A1F0A"/>
                </a:solidFill>
              </a:rPr>
              <a:t>Please access this presentation </a:t>
            </a:r>
            <a:r>
              <a:rPr lang="en-US" sz="5100" b="1" dirty="0" smtClean="0">
                <a:solidFill>
                  <a:srgbClr val="6A1F0A"/>
                </a:solidFill>
              </a:rPr>
              <a:t>@</a:t>
            </a:r>
          </a:p>
          <a:p>
            <a:pPr marL="0" indent="0">
              <a:buNone/>
            </a:pPr>
            <a:r>
              <a:rPr lang="en-US" sz="3600" b="1" dirty="0" smtClean="0">
                <a:hlinkClick r:id="rId3"/>
              </a:rPr>
              <a:t>http://www.uurc.utah.edu/Educators/Links.php</a:t>
            </a:r>
            <a:endParaRPr lang="en-US" sz="3600" b="1" dirty="0" smtClean="0"/>
          </a:p>
        </p:txBody>
      </p:sp>
      <p:sp>
        <p:nvSpPr>
          <p:cNvPr id="4" name="TextBox 3"/>
          <p:cNvSpPr txBox="1"/>
          <p:nvPr/>
        </p:nvSpPr>
        <p:spPr>
          <a:xfrm>
            <a:off x="2047997" y="2847473"/>
            <a:ext cx="9388017" cy="2985433"/>
          </a:xfrm>
          <a:prstGeom prst="rect">
            <a:avLst/>
          </a:prstGeom>
          <a:noFill/>
        </p:spPr>
        <p:txBody>
          <a:bodyPr wrap="square" rtlCol="0">
            <a:spAutoFit/>
          </a:bodyPr>
          <a:lstStyle/>
          <a:p>
            <a:r>
              <a:rPr lang="en-US" sz="2400" b="1" i="1" dirty="0">
                <a:solidFill>
                  <a:srgbClr val="C00000"/>
                </a:solidFill>
                <a:effectLst>
                  <a:outerShdw blurRad="38100" dist="38100" dir="2700000" algn="tl">
                    <a:srgbClr val="000000">
                      <a:alpha val="43137"/>
                    </a:srgbClr>
                  </a:outerShdw>
                </a:effectLst>
              </a:rPr>
              <a:t>University of Utah Reading Clinic</a:t>
            </a:r>
            <a:r>
              <a:rPr lang="en-US" sz="2400" b="1" dirty="0">
                <a:solidFill>
                  <a:srgbClr val="C00000"/>
                </a:solidFill>
                <a:effectLst>
                  <a:outerShdw blurRad="38100" dist="38100" dir="2700000" algn="tl">
                    <a:srgbClr val="000000">
                      <a:alpha val="43137"/>
                    </a:srgbClr>
                  </a:outerShdw>
                </a:effectLst>
              </a:rPr>
              <a:t> offers</a:t>
            </a:r>
            <a:r>
              <a:rPr lang="en-US" sz="2400" b="1" dirty="0" smtClean="0">
                <a:solidFill>
                  <a:srgbClr val="C00000"/>
                </a:solidFill>
                <a:effectLst>
                  <a:outerShdw blurRad="38100" dist="38100" dir="2700000" algn="tl">
                    <a:srgbClr val="000000">
                      <a:alpha val="43137"/>
                    </a:srgbClr>
                  </a:outerShdw>
                </a:effectLst>
              </a:rPr>
              <a:t>:</a:t>
            </a:r>
          </a:p>
          <a:p>
            <a:pPr marL="342900" indent="-342900">
              <a:buFont typeface="Wingdings" panose="05000000000000000000" pitchFamily="2" charset="2"/>
              <a:buChar char="§"/>
            </a:pPr>
            <a:r>
              <a:rPr lang="en-US" sz="2000" dirty="0"/>
              <a:t>s</a:t>
            </a:r>
            <a:r>
              <a:rPr lang="en-US" sz="2000" dirty="0" smtClean="0"/>
              <a:t>ervices on-site and via distance technology</a:t>
            </a:r>
            <a:endParaRPr lang="en-US" sz="2000" dirty="0"/>
          </a:p>
          <a:p>
            <a:pPr marL="342900" indent="-342900">
              <a:buFont typeface="Wingdings" panose="05000000000000000000" pitchFamily="2" charset="2"/>
              <a:buChar char="§"/>
            </a:pPr>
            <a:r>
              <a:rPr lang="en-US" sz="2000" dirty="0" smtClean="0"/>
              <a:t>comprehensive reading assessments </a:t>
            </a:r>
          </a:p>
          <a:p>
            <a:pPr marL="342900" indent="-342900">
              <a:buFont typeface="Wingdings" panose="05000000000000000000" pitchFamily="2" charset="2"/>
              <a:buChar char="§"/>
            </a:pPr>
            <a:r>
              <a:rPr lang="en-US" sz="2000" dirty="0" smtClean="0"/>
              <a:t> intervention services (for mild, moderate, &amp; severe difficulties – including dyslexia)</a:t>
            </a:r>
          </a:p>
          <a:p>
            <a:pPr marL="342900" indent="-342900">
              <a:buFont typeface="Wingdings" panose="05000000000000000000" pitchFamily="2" charset="2"/>
              <a:buChar char="§"/>
            </a:pPr>
            <a:r>
              <a:rPr lang="en-US" sz="2000" dirty="0" smtClean="0"/>
              <a:t> summer reading programs</a:t>
            </a:r>
          </a:p>
          <a:p>
            <a:pPr marL="342900" indent="-342900">
              <a:buFont typeface="Wingdings" panose="05000000000000000000" pitchFamily="2" charset="2"/>
              <a:buChar char="§"/>
            </a:pPr>
            <a:r>
              <a:rPr lang="en-US" sz="2000" dirty="0" smtClean="0"/>
              <a:t> parent workshops &amp; training</a:t>
            </a:r>
            <a:endParaRPr lang="en-US" sz="2000" dirty="0"/>
          </a:p>
          <a:p>
            <a:pPr marL="342900" indent="-342900">
              <a:buFont typeface="Wingdings" panose="05000000000000000000" pitchFamily="2" charset="2"/>
              <a:buChar char="§"/>
            </a:pPr>
            <a:r>
              <a:rPr lang="en-US" sz="2000" dirty="0" smtClean="0"/>
              <a:t> professional </a:t>
            </a:r>
            <a:r>
              <a:rPr lang="en-US" sz="2000" dirty="0"/>
              <a:t>development </a:t>
            </a:r>
            <a:r>
              <a:rPr lang="en-US" sz="2000" dirty="0" smtClean="0"/>
              <a:t>for schools/educators</a:t>
            </a:r>
            <a:endParaRPr lang="en-US" sz="2000" dirty="0"/>
          </a:p>
          <a:p>
            <a:pPr marL="342900" indent="-342900">
              <a:buFont typeface="Wingdings" panose="05000000000000000000" pitchFamily="2" charset="2"/>
              <a:buChar char="§"/>
            </a:pPr>
            <a:r>
              <a:rPr lang="en-US" sz="2000" dirty="0" smtClean="0"/>
              <a:t> tutor training</a:t>
            </a:r>
            <a:endParaRPr lang="en-US" sz="2000" dirty="0"/>
          </a:p>
          <a:p>
            <a:pPr marL="342900" indent="-342900">
              <a:buFont typeface="Wingdings" panose="05000000000000000000" pitchFamily="2" charset="2"/>
              <a:buChar char="§"/>
            </a:pPr>
            <a:r>
              <a:rPr lang="en-US" sz="2000" dirty="0"/>
              <a:t>f</a:t>
            </a:r>
            <a:r>
              <a:rPr lang="en-US" sz="2000" dirty="0" smtClean="0"/>
              <a:t>ree online materials for home and school</a:t>
            </a:r>
            <a:endParaRPr lang="en-US" sz="2000" dirty="0"/>
          </a:p>
        </p:txBody>
      </p:sp>
      <p:sp>
        <p:nvSpPr>
          <p:cNvPr id="5" name="TextBox 4"/>
          <p:cNvSpPr txBox="1"/>
          <p:nvPr/>
        </p:nvSpPr>
        <p:spPr>
          <a:xfrm>
            <a:off x="8193505" y="5546558"/>
            <a:ext cx="3242510" cy="830997"/>
          </a:xfrm>
          <a:prstGeom prst="rect">
            <a:avLst/>
          </a:prstGeom>
          <a:noFill/>
        </p:spPr>
        <p:txBody>
          <a:bodyPr wrap="square" rtlCol="0">
            <a:spAutoFit/>
          </a:bodyPr>
          <a:lstStyle/>
          <a:p>
            <a:r>
              <a:rPr lang="en-US" sz="2400" b="1" dirty="0">
                <a:solidFill>
                  <a:srgbClr val="C00000"/>
                </a:solidFill>
              </a:rPr>
              <a:t>Holly Dean</a:t>
            </a:r>
          </a:p>
          <a:p>
            <a:r>
              <a:rPr lang="en-US" sz="2400" b="1" dirty="0">
                <a:solidFill>
                  <a:srgbClr val="C00000"/>
                </a:solidFill>
              </a:rPr>
              <a:t>holly.dean@utah.edu</a:t>
            </a:r>
          </a:p>
        </p:txBody>
      </p:sp>
    </p:spTree>
    <p:extLst>
      <p:ext uri="{BB962C8B-B14F-4D97-AF65-F5344CB8AC3E}">
        <p14:creationId xmlns:p14="http://schemas.microsoft.com/office/powerpoint/2010/main" val="3173974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32" y="442095"/>
            <a:ext cx="10018713" cy="1094874"/>
          </a:xfrm>
        </p:spPr>
        <p:txBody>
          <a:bodyPr>
            <a:normAutofit/>
          </a:bodyPr>
          <a:lstStyle/>
          <a:p>
            <a:pPr algn="l"/>
            <a:r>
              <a:rPr lang="en-US" sz="48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2 Areas to Focus on at Home</a:t>
            </a:r>
            <a:endParaRPr lang="en-US" sz="4800" b="1" dirty="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4" name="Content Placeholder 3"/>
          <p:cNvSpPr>
            <a:spLocks noGrp="1"/>
          </p:cNvSpPr>
          <p:nvPr>
            <p:ph sz="half" idx="1"/>
          </p:nvPr>
        </p:nvSpPr>
        <p:spPr>
          <a:xfrm>
            <a:off x="1202762" y="1746368"/>
            <a:ext cx="4874763" cy="3707774"/>
          </a:xfrm>
          <a:ln w="9525">
            <a:solidFill>
              <a:schemeClr val="accent1"/>
            </a:solidFill>
          </a:ln>
        </p:spPr>
        <p:txBody>
          <a:bodyPr>
            <a:normAutofit fontScale="77500" lnSpcReduction="20000"/>
          </a:bodyPr>
          <a:lstStyle/>
          <a:p>
            <a:pPr marL="0" indent="0">
              <a:buNone/>
            </a:pPr>
            <a:endParaRPr lang="en-US" sz="3200" b="1" dirty="0" smtClean="0">
              <a:solidFill>
                <a:schemeClr val="accent1"/>
              </a:solidFill>
              <a:latin typeface="Lucida Sans Unicode" panose="020B0602030504020204" pitchFamily="34" charset="0"/>
              <a:cs typeface="Lucida Sans Unicode" panose="020B0602030504020204" pitchFamily="34" charset="0"/>
            </a:endParaRPr>
          </a:p>
          <a:p>
            <a:pPr marL="0" indent="0">
              <a:buNone/>
            </a:pPr>
            <a:r>
              <a:rPr lang="en-US" sz="4600" b="1" dirty="0" smtClean="0"/>
              <a:t>  Foundational Skills</a:t>
            </a:r>
          </a:p>
          <a:p>
            <a:pPr marL="0" indent="0">
              <a:buNone/>
            </a:pPr>
            <a:endParaRPr lang="en-US" sz="4700" b="1" dirty="0" smtClean="0"/>
          </a:p>
          <a:p>
            <a:pPr marL="0" indent="0">
              <a:buNone/>
            </a:pPr>
            <a:r>
              <a:rPr lang="en-US" sz="4700" b="1" dirty="0"/>
              <a:t>	 </a:t>
            </a:r>
            <a:r>
              <a:rPr lang="en-US" sz="4700" b="1" dirty="0" smtClean="0"/>
              <a:t>   </a:t>
            </a:r>
          </a:p>
          <a:p>
            <a:pPr marL="0" indent="0">
              <a:buNone/>
            </a:pPr>
            <a:r>
              <a:rPr lang="en-US" sz="4700" b="1" dirty="0" smtClean="0"/>
              <a:t>     decoding (phonics)</a:t>
            </a:r>
          </a:p>
          <a:p>
            <a:pPr marL="0" indent="0">
              <a:buNone/>
            </a:pPr>
            <a:r>
              <a:rPr lang="en-US" sz="4700" b="1" dirty="0" smtClean="0"/>
              <a:t>       word </a:t>
            </a:r>
            <a:r>
              <a:rPr lang="en-US" sz="4700" b="1" dirty="0"/>
              <a:t>recognition</a:t>
            </a:r>
          </a:p>
          <a:p>
            <a:endParaRPr lang="en-US" dirty="0"/>
          </a:p>
        </p:txBody>
      </p:sp>
      <p:sp>
        <p:nvSpPr>
          <p:cNvPr id="5" name="Content Placeholder 4"/>
          <p:cNvSpPr>
            <a:spLocks noGrp="1"/>
          </p:cNvSpPr>
          <p:nvPr>
            <p:ph sz="half" idx="2"/>
          </p:nvPr>
        </p:nvSpPr>
        <p:spPr>
          <a:xfrm>
            <a:off x="6253023" y="1746368"/>
            <a:ext cx="5056632" cy="3712464"/>
          </a:xfrm>
          <a:ln w="9525">
            <a:solidFill>
              <a:schemeClr val="accent1"/>
            </a:solidFill>
          </a:ln>
        </p:spPr>
        <p:txBody>
          <a:bodyPr>
            <a:normAutofit fontScale="77500" lnSpcReduction="20000"/>
          </a:bodyPr>
          <a:lstStyle/>
          <a:p>
            <a:pPr marL="0" indent="0">
              <a:buNone/>
            </a:pPr>
            <a:r>
              <a:rPr lang="en-US" sz="2800" b="1" dirty="0" smtClean="0"/>
              <a:t>               </a:t>
            </a:r>
            <a:r>
              <a:rPr lang="en-US" sz="4600" b="1" dirty="0" smtClean="0"/>
              <a:t>Working in Text </a:t>
            </a:r>
            <a:endParaRPr lang="en-US" sz="4200" b="1" dirty="0" smtClean="0"/>
          </a:p>
          <a:p>
            <a:pPr marL="0" indent="0">
              <a:buNone/>
            </a:pPr>
            <a:r>
              <a:rPr lang="en-US" sz="4200" b="1" dirty="0" smtClean="0"/>
              <a:t>                  </a:t>
            </a:r>
          </a:p>
          <a:p>
            <a:pPr marL="0" indent="0">
              <a:buNone/>
            </a:pPr>
            <a:r>
              <a:rPr lang="en-US" sz="4200" b="1" dirty="0" smtClean="0"/>
              <a:t>    </a:t>
            </a:r>
          </a:p>
          <a:p>
            <a:pPr marL="0" indent="0">
              <a:buNone/>
            </a:pPr>
            <a:r>
              <a:rPr lang="en-US" sz="4200" b="1" dirty="0" smtClean="0"/>
              <a:t>          reading fluency</a:t>
            </a:r>
            <a:endParaRPr lang="en-US" sz="4200" b="1" dirty="0"/>
          </a:p>
          <a:p>
            <a:endParaRPr lang="en-US" sz="2800" dirty="0" smtClean="0"/>
          </a:p>
          <a:p>
            <a:endParaRPr lang="en-US" dirty="0"/>
          </a:p>
        </p:txBody>
      </p:sp>
      <p:sp>
        <p:nvSpPr>
          <p:cNvPr id="7" name="Down Arrow 6"/>
          <p:cNvSpPr/>
          <p:nvPr/>
        </p:nvSpPr>
        <p:spPr>
          <a:xfrm>
            <a:off x="8164413" y="2970240"/>
            <a:ext cx="799698" cy="4982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3107781" y="2970240"/>
            <a:ext cx="799698" cy="4982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287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2002" y="154258"/>
            <a:ext cx="4759641" cy="914400"/>
          </a:xfrm>
          <a:prstGeom prst="rect">
            <a:avLst/>
          </a:prstGeom>
          <a:ln w="1905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443789" y="1173643"/>
            <a:ext cx="10411326" cy="5755422"/>
          </a:xfrm>
          <a:prstGeom prst="rect">
            <a:avLst/>
          </a:prstGeom>
          <a:noFill/>
        </p:spPr>
        <p:txBody>
          <a:bodyPr wrap="square" rtlCol="0">
            <a:spAutoFit/>
          </a:bodyPr>
          <a:lstStyle/>
          <a:p>
            <a:pPr algn="ctr"/>
            <a:r>
              <a:rPr lang="en-US" sz="4800" b="1" dirty="0" smtClean="0">
                <a:solidFill>
                  <a:srgbClr val="6A1F0A"/>
                </a:solidFill>
                <a:effectLst>
                  <a:outerShdw blurRad="38100" dist="38100" dir="2700000" algn="tl">
                    <a:srgbClr val="000000">
                      <a:alpha val="43137"/>
                    </a:srgbClr>
                  </a:outerShdw>
                </a:effectLst>
              </a:rPr>
              <a:t>Parent Online Workshop</a:t>
            </a:r>
          </a:p>
          <a:p>
            <a:pPr algn="ctr"/>
            <a:r>
              <a:rPr lang="en-US" sz="4000" dirty="0">
                <a:solidFill>
                  <a:srgbClr val="6A1F0A"/>
                </a:solidFill>
              </a:rPr>
              <a:t>a</a:t>
            </a:r>
            <a:r>
              <a:rPr lang="en-US" sz="4000" dirty="0" smtClean="0">
                <a:solidFill>
                  <a:srgbClr val="6A1F0A"/>
                </a:solidFill>
              </a:rPr>
              <a:t>thome.readinghorizons.com</a:t>
            </a:r>
          </a:p>
          <a:p>
            <a:pPr algn="ctr"/>
            <a:r>
              <a:rPr lang="en-US" sz="4000" dirty="0" smtClean="0">
                <a:solidFill>
                  <a:srgbClr val="6A1F0A"/>
                </a:solidFill>
              </a:rPr>
              <a:t> </a:t>
            </a:r>
            <a:r>
              <a:rPr lang="en-US" sz="4000" dirty="0" smtClean="0">
                <a:solidFill>
                  <a:srgbClr val="6A1F0A"/>
                </a:solidFill>
                <a:sym typeface="Wingdings 3" panose="05040102010807070707" pitchFamily="18" charset="2"/>
              </a:rPr>
              <a:t></a:t>
            </a:r>
            <a:r>
              <a:rPr lang="en-US" sz="4000" dirty="0">
                <a:solidFill>
                  <a:srgbClr val="6A1F0A"/>
                </a:solidFill>
                <a:sym typeface="Wingdings 3" panose="05040102010807070707" pitchFamily="18" charset="2"/>
              </a:rPr>
              <a:t>	</a:t>
            </a:r>
            <a:endParaRPr lang="en-US" sz="4000" dirty="0">
              <a:solidFill>
                <a:srgbClr val="6A1F0A"/>
              </a:solidFill>
            </a:endParaRPr>
          </a:p>
          <a:p>
            <a:pPr algn="ctr"/>
            <a:r>
              <a:rPr lang="en-US" sz="4000" dirty="0" smtClean="0">
                <a:solidFill>
                  <a:srgbClr val="6A1F0A"/>
                </a:solidFill>
                <a:sym typeface="Wingdings 3" panose="05040102010807070707" pitchFamily="18" charset="2"/>
              </a:rPr>
              <a:t>Resources </a:t>
            </a:r>
          </a:p>
          <a:p>
            <a:pPr algn="ctr"/>
            <a:r>
              <a:rPr lang="en-US" sz="4000" dirty="0" smtClean="0">
                <a:solidFill>
                  <a:srgbClr val="6A1F0A"/>
                </a:solidFill>
                <a:sym typeface="Wingdings 3" panose="05040102010807070707" pitchFamily="18" charset="2"/>
              </a:rPr>
              <a:t></a:t>
            </a:r>
          </a:p>
          <a:p>
            <a:pPr algn="ctr"/>
            <a:r>
              <a:rPr lang="en-US" sz="4000" dirty="0" smtClean="0">
                <a:solidFill>
                  <a:srgbClr val="6A1F0A"/>
                </a:solidFill>
                <a:sym typeface="Wingdings 3" panose="05040102010807070707" pitchFamily="18" charset="2"/>
              </a:rPr>
              <a:t>Phonics Training</a:t>
            </a:r>
          </a:p>
          <a:p>
            <a:pPr algn="ctr"/>
            <a:r>
              <a:rPr lang="en-US" sz="4000" dirty="0">
                <a:solidFill>
                  <a:srgbClr val="6A1F0A"/>
                </a:solidFill>
                <a:sym typeface="Wingdings 3" panose="05040102010807070707" pitchFamily="18" charset="2"/>
              </a:rPr>
              <a:t>	</a:t>
            </a:r>
            <a:r>
              <a:rPr lang="en-US" sz="4000" dirty="0" smtClean="0">
                <a:solidFill>
                  <a:srgbClr val="6A1F0A"/>
                </a:solidFill>
                <a:sym typeface="Wingdings 3" panose="05040102010807070707" pitchFamily="18" charset="2"/>
              </a:rPr>
              <a:t>		</a:t>
            </a:r>
          </a:p>
          <a:p>
            <a:r>
              <a:rPr lang="en-US" sz="4000" dirty="0">
                <a:solidFill>
                  <a:srgbClr val="6A1F0A"/>
                </a:solidFill>
                <a:sym typeface="Wingdings 3" panose="05040102010807070707" pitchFamily="18" charset="2"/>
              </a:rPr>
              <a:t>	</a:t>
            </a:r>
            <a:r>
              <a:rPr lang="en-US" sz="4000" dirty="0" smtClean="0">
                <a:solidFill>
                  <a:srgbClr val="6A1F0A"/>
                </a:solidFill>
                <a:sym typeface="Wingdings 3" panose="05040102010807070707" pitchFamily="18" charset="2"/>
              </a:rPr>
              <a:t>		</a:t>
            </a:r>
          </a:p>
          <a:p>
            <a:r>
              <a:rPr lang="en-US" sz="4000" dirty="0" smtClean="0">
                <a:solidFill>
                  <a:srgbClr val="6A1F0A"/>
                </a:solidFill>
                <a:sym typeface="Wingdings 3" panose="05040102010807070707" pitchFamily="18" charset="2"/>
              </a:rPr>
              <a:t>                       Free to anyone for 30 days	</a:t>
            </a:r>
            <a:endParaRPr lang="en-US" sz="4000" dirty="0">
              <a:solidFill>
                <a:srgbClr val="6A1F0A"/>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004" y="5250376"/>
            <a:ext cx="6312896" cy="763838"/>
          </a:xfrm>
          <a:prstGeom prst="rect">
            <a:avLst/>
          </a:prstGeom>
        </p:spPr>
      </p:pic>
      <p:sp>
        <p:nvSpPr>
          <p:cNvPr id="2" name="TextBox 1"/>
          <p:cNvSpPr txBox="1"/>
          <p:nvPr/>
        </p:nvSpPr>
        <p:spPr>
          <a:xfrm>
            <a:off x="5606321" y="527312"/>
            <a:ext cx="6248795" cy="646331"/>
          </a:xfrm>
          <a:prstGeom prst="rect">
            <a:avLst/>
          </a:prstGeom>
          <a:noFill/>
        </p:spPr>
        <p:txBody>
          <a:bodyPr wrap="square" rtlCol="0">
            <a:spAutoFit/>
          </a:bodyPr>
          <a:lstStyle/>
          <a:p>
            <a:r>
              <a:rPr lang="en-US" dirty="0">
                <a:hlinkClick r:id="rId5"/>
              </a:rPr>
              <a:t>http://</a:t>
            </a:r>
            <a:r>
              <a:rPr lang="en-US" dirty="0" smtClean="0">
                <a:hlinkClick r:id="rId5"/>
              </a:rPr>
              <a:t>athome.readinghorizons.com/workshop/overview</a:t>
            </a:r>
            <a:endParaRPr lang="en-US" dirty="0" smtClean="0"/>
          </a:p>
          <a:p>
            <a:endParaRPr lang="en-US" dirty="0"/>
          </a:p>
        </p:txBody>
      </p:sp>
      <p:sp>
        <p:nvSpPr>
          <p:cNvPr id="3" name="Oval 2"/>
          <p:cNvSpPr/>
          <p:nvPr/>
        </p:nvSpPr>
        <p:spPr>
          <a:xfrm>
            <a:off x="3380874" y="5250376"/>
            <a:ext cx="3164305"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79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6769" y="0"/>
            <a:ext cx="8682022" cy="7294305"/>
          </a:xfrm>
          <a:prstGeom prst="rect">
            <a:avLst/>
          </a:prstGeom>
          <a:noFill/>
        </p:spPr>
        <p:txBody>
          <a:bodyPr wrap="square" rtlCol="0">
            <a:spAutoFit/>
          </a:bodyPr>
          <a:lstStyle/>
          <a:p>
            <a:pPr algn="ctr"/>
            <a:r>
              <a:rPr lang="en-US" sz="4000" b="1" dirty="0" smtClean="0">
                <a:solidFill>
                  <a:schemeClr val="accent1"/>
                </a:solidFill>
                <a:effectLst>
                  <a:outerShdw blurRad="38100" dist="38100" dir="2700000" algn="tl">
                    <a:srgbClr val="000000">
                      <a:alpha val="43137"/>
                    </a:srgbClr>
                  </a:outerShdw>
                </a:effectLst>
                <a:latin typeface="Corbel" panose="020B0503020204020204" pitchFamily="34" charset="0"/>
                <a:cs typeface="Lucida Sans Unicode" panose="020B0602030504020204" pitchFamily="34" charset="0"/>
              </a:rPr>
              <a:t>Workshop Overview</a:t>
            </a:r>
          </a:p>
          <a:p>
            <a:r>
              <a:rPr lang="en-US" sz="2800" b="1" dirty="0" smtClean="0">
                <a:solidFill>
                  <a:schemeClr val="accent1"/>
                </a:solidFill>
                <a:latin typeface="Corbel" panose="020B0503020204020204" pitchFamily="34" charset="0"/>
                <a:cs typeface="Lucida Sans Unicode" panose="020B0602030504020204" pitchFamily="34" charset="0"/>
              </a:rPr>
              <a:t>Introduction</a:t>
            </a:r>
          </a:p>
          <a:p>
            <a:pPr marL="457200" indent="-457200">
              <a:buFont typeface="Wingdings" panose="05000000000000000000" pitchFamily="2" charset="2"/>
              <a:buChar char="§"/>
            </a:pPr>
            <a:r>
              <a:rPr lang="en-US" sz="2000" dirty="0">
                <a:latin typeface="Corbel" panose="020B0503020204020204" pitchFamily="34" charset="0"/>
                <a:cs typeface="Lucida Sans Unicode" panose="020B0602030504020204" pitchFamily="34" charset="0"/>
              </a:rPr>
              <a:t>r</a:t>
            </a:r>
            <a:r>
              <a:rPr lang="en-US" sz="2000" dirty="0" smtClean="0">
                <a:latin typeface="Corbel" panose="020B0503020204020204" pitchFamily="34" charset="0"/>
                <a:cs typeface="Lucida Sans Unicode" panose="020B0602030504020204" pitchFamily="34" charset="0"/>
              </a:rPr>
              <a:t>esearch based</a:t>
            </a:r>
          </a:p>
          <a:p>
            <a:pPr marL="457200" indent="-457200">
              <a:buFont typeface="Wingdings" panose="05000000000000000000" pitchFamily="2" charset="2"/>
              <a:buChar char="§"/>
            </a:pPr>
            <a:r>
              <a:rPr lang="en-US" sz="2000" dirty="0">
                <a:latin typeface="Corbel" panose="020B0503020204020204" pitchFamily="34" charset="0"/>
                <a:cs typeface="Lucida Sans Unicode" panose="020B0602030504020204" pitchFamily="34" charset="0"/>
              </a:rPr>
              <a:t>e</a:t>
            </a:r>
            <a:r>
              <a:rPr lang="en-US" sz="2000" dirty="0" smtClean="0">
                <a:latin typeface="Corbel" panose="020B0503020204020204" pitchFamily="34" charset="0"/>
                <a:cs typeface="Lucida Sans Unicode" panose="020B0602030504020204" pitchFamily="34" charset="0"/>
              </a:rPr>
              <a:t>xplicit and systematic phonics</a:t>
            </a:r>
          </a:p>
          <a:p>
            <a:pPr marL="457200" indent="-457200">
              <a:buFont typeface="Wingdings" panose="05000000000000000000" pitchFamily="2" charset="2"/>
              <a:buChar char="§"/>
            </a:pPr>
            <a:r>
              <a:rPr lang="en-US" sz="2000" dirty="0">
                <a:latin typeface="Corbel" panose="020B0503020204020204" pitchFamily="34" charset="0"/>
                <a:cs typeface="Lucida Sans Unicode" panose="020B0602030504020204" pitchFamily="34" charset="0"/>
              </a:rPr>
              <a:t>m</a:t>
            </a:r>
            <a:r>
              <a:rPr lang="en-US" sz="2000" dirty="0" smtClean="0">
                <a:latin typeface="Corbel" panose="020B0503020204020204" pitchFamily="34" charset="0"/>
                <a:cs typeface="Lucida Sans Unicode" panose="020B0602030504020204" pitchFamily="34" charset="0"/>
              </a:rPr>
              <a:t>ulti-sensory</a:t>
            </a:r>
          </a:p>
          <a:p>
            <a:r>
              <a:rPr lang="en-US" sz="2000" b="1" dirty="0" smtClean="0">
                <a:solidFill>
                  <a:schemeClr val="accent1"/>
                </a:solidFill>
                <a:latin typeface="Corbel" panose="020B0503020204020204" pitchFamily="34" charset="0"/>
                <a:cs typeface="Lucida Sans Unicode" panose="020B0602030504020204" pitchFamily="34" charset="0"/>
              </a:rPr>
              <a:t>Marking System</a:t>
            </a:r>
          </a:p>
          <a:p>
            <a:pPr marL="342900" indent="-342900">
              <a:buFont typeface="Wingdings" panose="05000000000000000000" pitchFamily="2" charset="2"/>
              <a:buChar char="§"/>
            </a:pPr>
            <a:r>
              <a:rPr lang="en-US" sz="2000" dirty="0" smtClean="0">
                <a:latin typeface="Corbel" panose="020B0503020204020204" pitchFamily="34" charset="0"/>
                <a:cs typeface="Lucida Sans Unicode" panose="020B0602030504020204" pitchFamily="34" charset="0"/>
              </a:rPr>
              <a:t>allow students to examine the internal structure of words, identifying likely and unlikely patterns</a:t>
            </a:r>
          </a:p>
          <a:p>
            <a:r>
              <a:rPr lang="en-US" sz="2000" b="1" dirty="0" smtClean="0">
                <a:solidFill>
                  <a:schemeClr val="accent1"/>
                </a:solidFill>
                <a:latin typeface="Corbel" panose="020B0503020204020204" pitchFamily="34" charset="0"/>
                <a:cs typeface="Lucida Sans Unicode" panose="020B0602030504020204" pitchFamily="34" charset="0"/>
              </a:rPr>
              <a:t>Delivery Method</a:t>
            </a:r>
          </a:p>
          <a:p>
            <a:pPr marL="342900" indent="-342900">
              <a:buFont typeface="Wingdings" panose="05000000000000000000" pitchFamily="2" charset="2"/>
              <a:buChar char="§"/>
            </a:pPr>
            <a:r>
              <a:rPr lang="en-US" sz="2000" dirty="0" smtClean="0">
                <a:latin typeface="Corbel" panose="020B0503020204020204" pitchFamily="34" charset="0"/>
                <a:cs typeface="Lucida Sans Unicode" panose="020B0602030504020204" pitchFamily="34" charset="0"/>
              </a:rPr>
              <a:t>active learning</a:t>
            </a:r>
          </a:p>
          <a:p>
            <a:pPr marL="342900" indent="-342900">
              <a:buFont typeface="Wingdings" panose="05000000000000000000" pitchFamily="2" charset="2"/>
              <a:buChar char="§"/>
            </a:pPr>
            <a:r>
              <a:rPr lang="en-US" sz="2000" dirty="0" smtClean="0">
                <a:latin typeface="Corbel" panose="020B0503020204020204" pitchFamily="34" charset="0"/>
                <a:cs typeface="Lucida Sans Unicode" panose="020B0602030504020204" pitchFamily="34" charset="0"/>
              </a:rPr>
              <a:t>visual cues aid memory</a:t>
            </a:r>
          </a:p>
          <a:p>
            <a:pPr marL="342900" indent="-342900">
              <a:buFont typeface="Wingdings" panose="05000000000000000000" pitchFamily="2" charset="2"/>
              <a:buChar char="§"/>
            </a:pPr>
            <a:r>
              <a:rPr lang="en-US" sz="2000" dirty="0">
                <a:latin typeface="Corbel" panose="020B0503020204020204" pitchFamily="34" charset="0"/>
                <a:cs typeface="Lucida Sans Unicode" panose="020B0602030504020204" pitchFamily="34" charset="0"/>
              </a:rPr>
              <a:t>r</a:t>
            </a:r>
            <a:r>
              <a:rPr lang="en-US" sz="2000" dirty="0" smtClean="0">
                <a:latin typeface="Corbel" panose="020B0503020204020204" pitchFamily="34" charset="0"/>
                <a:cs typeface="Lucida Sans Unicode" panose="020B0602030504020204" pitchFamily="34" charset="0"/>
              </a:rPr>
              <a:t>epeating-verbal cues</a:t>
            </a:r>
          </a:p>
          <a:p>
            <a:r>
              <a:rPr lang="en-US" sz="2000" b="1" dirty="0" smtClean="0">
                <a:solidFill>
                  <a:schemeClr val="accent1"/>
                </a:solidFill>
                <a:latin typeface="Corbel" panose="020B0503020204020204" pitchFamily="34" charset="0"/>
                <a:cs typeface="Lucida Sans Unicode" panose="020B0602030504020204" pitchFamily="34" charset="0"/>
              </a:rPr>
              <a:t>Multi-Sensory Approach</a:t>
            </a:r>
          </a:p>
          <a:p>
            <a:pPr marL="342900" indent="-342900">
              <a:buFont typeface="Wingdings" panose="05000000000000000000" pitchFamily="2" charset="2"/>
              <a:buChar char="§"/>
            </a:pPr>
            <a:r>
              <a:rPr lang="en-US" sz="2000" dirty="0" smtClean="0">
                <a:latin typeface="Corbel" panose="020B0503020204020204" pitchFamily="34" charset="0"/>
                <a:cs typeface="Lucida Sans Unicode" panose="020B0602030504020204" pitchFamily="34" charset="0"/>
              </a:rPr>
              <a:t>auditory</a:t>
            </a:r>
          </a:p>
          <a:p>
            <a:pPr marL="342900" indent="-342900">
              <a:buFont typeface="Wingdings" panose="05000000000000000000" pitchFamily="2" charset="2"/>
              <a:buChar char="§"/>
            </a:pPr>
            <a:r>
              <a:rPr lang="en-US" sz="2000" dirty="0" smtClean="0">
                <a:latin typeface="Corbel" panose="020B0503020204020204" pitchFamily="34" charset="0"/>
                <a:cs typeface="Lucida Sans Unicode" panose="020B0602030504020204" pitchFamily="34" charset="0"/>
              </a:rPr>
              <a:t>visual</a:t>
            </a:r>
          </a:p>
          <a:p>
            <a:pPr marL="342900" indent="-342900">
              <a:buFont typeface="Wingdings" panose="05000000000000000000" pitchFamily="2" charset="2"/>
              <a:buChar char="§"/>
            </a:pPr>
            <a:r>
              <a:rPr lang="en-US" sz="2000" dirty="0" smtClean="0">
                <a:latin typeface="Corbel" panose="020B0503020204020204" pitchFamily="34" charset="0"/>
                <a:cs typeface="Lucida Sans Unicode" panose="020B0602030504020204" pitchFamily="34" charset="0"/>
              </a:rPr>
              <a:t>kinesthetic</a:t>
            </a:r>
          </a:p>
          <a:p>
            <a:r>
              <a:rPr lang="en-US" sz="2000" b="1" dirty="0" smtClean="0">
                <a:solidFill>
                  <a:schemeClr val="accent1"/>
                </a:solidFill>
                <a:latin typeface="Corbel" panose="020B0503020204020204" pitchFamily="34" charset="0"/>
                <a:cs typeface="Lucida Sans Unicode" panose="020B0602030504020204" pitchFamily="34" charset="0"/>
              </a:rPr>
              <a:t>Pacing/Scope</a:t>
            </a:r>
          </a:p>
          <a:p>
            <a:pPr marL="342900" indent="-342900">
              <a:buFont typeface="Wingdings" panose="05000000000000000000" pitchFamily="2" charset="2"/>
              <a:buChar char="§"/>
            </a:pPr>
            <a:r>
              <a:rPr lang="en-US" sz="2000" dirty="0">
                <a:latin typeface="Corbel" panose="020B0503020204020204" pitchFamily="34" charset="0"/>
                <a:cs typeface="Lucida Sans Unicode" panose="020B0602030504020204" pitchFamily="34" charset="0"/>
              </a:rPr>
              <a:t>u</a:t>
            </a:r>
            <a:r>
              <a:rPr lang="en-US" sz="2000" dirty="0" smtClean="0">
                <a:latin typeface="Corbel" panose="020B0503020204020204" pitchFamily="34" charset="0"/>
                <a:cs typeface="Lucida Sans Unicode" panose="020B0602030504020204" pitchFamily="34" charset="0"/>
              </a:rPr>
              <a:t>se as a reference</a:t>
            </a:r>
          </a:p>
          <a:p>
            <a:pPr marL="571500" indent="-571500">
              <a:buFont typeface="Wingdings" panose="05000000000000000000" pitchFamily="2" charset="2"/>
              <a:buChar char="§"/>
            </a:pPr>
            <a:endParaRPr lang="en-US" sz="4000" b="1" dirty="0" smtClean="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endParaRPr lang="en-US" sz="4000" b="1" dirty="0">
              <a:solidFill>
                <a:schemeClr val="accent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292945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6831" y="926229"/>
            <a:ext cx="2534653" cy="461665"/>
          </a:xfrm>
          <a:prstGeom prst="rect">
            <a:avLst/>
          </a:prstGeom>
          <a:noFill/>
          <a:ln w="28575">
            <a:solidFill>
              <a:schemeClr val="accent1"/>
            </a:solidFill>
          </a:ln>
        </p:spPr>
        <p:txBody>
          <a:bodyPr wrap="square" rtlCol="0">
            <a:spAutoFit/>
          </a:bodyPr>
          <a:lstStyle/>
          <a:p>
            <a:r>
              <a:rPr lang="en-US" sz="2400" dirty="0"/>
              <a:t>l</a:t>
            </a:r>
            <a:r>
              <a:rPr lang="en-US" sz="2400" dirty="0" smtClean="0"/>
              <a:t>etter groups 1-5</a:t>
            </a:r>
            <a:endParaRPr lang="en-US" sz="2400" dirty="0"/>
          </a:p>
        </p:txBody>
      </p:sp>
      <p:sp>
        <p:nvSpPr>
          <p:cNvPr id="6" name="TextBox 5"/>
          <p:cNvSpPr txBox="1"/>
          <p:nvPr/>
        </p:nvSpPr>
        <p:spPr>
          <a:xfrm>
            <a:off x="2353845" y="1747132"/>
            <a:ext cx="1842171" cy="461665"/>
          </a:xfrm>
          <a:prstGeom prst="rect">
            <a:avLst/>
          </a:prstGeom>
          <a:noFill/>
          <a:ln w="28575">
            <a:solidFill>
              <a:schemeClr val="accent1"/>
            </a:solidFill>
          </a:ln>
        </p:spPr>
        <p:txBody>
          <a:bodyPr wrap="none" rtlCol="0">
            <a:spAutoFit/>
          </a:bodyPr>
          <a:lstStyle/>
          <a:p>
            <a:r>
              <a:rPr lang="en-US" sz="2400" dirty="0"/>
              <a:t>s</a:t>
            </a:r>
            <a:r>
              <a:rPr lang="en-US" sz="2400" dirty="0" smtClean="0"/>
              <a:t>pelling </a:t>
            </a:r>
            <a:r>
              <a:rPr lang="en-US" sz="2400" dirty="0"/>
              <a:t>r</a:t>
            </a:r>
            <a:r>
              <a:rPr lang="en-US" sz="2400" dirty="0" smtClean="0"/>
              <a:t>ules</a:t>
            </a:r>
            <a:endParaRPr lang="en-US" sz="2400" dirty="0"/>
          </a:p>
        </p:txBody>
      </p:sp>
      <p:sp>
        <p:nvSpPr>
          <p:cNvPr id="7" name="TextBox 6"/>
          <p:cNvSpPr txBox="1"/>
          <p:nvPr/>
        </p:nvSpPr>
        <p:spPr>
          <a:xfrm>
            <a:off x="1776667" y="2725498"/>
            <a:ext cx="2069797" cy="1569660"/>
          </a:xfrm>
          <a:prstGeom prst="rect">
            <a:avLst/>
          </a:prstGeom>
          <a:noFill/>
          <a:ln w="28575">
            <a:solidFill>
              <a:schemeClr val="accent1"/>
            </a:solidFill>
          </a:ln>
        </p:spPr>
        <p:txBody>
          <a:bodyPr wrap="none" rtlCol="0">
            <a:spAutoFit/>
          </a:bodyPr>
          <a:lstStyle/>
          <a:p>
            <a:r>
              <a:rPr lang="en-US" sz="2400" b="1" dirty="0" smtClean="0"/>
              <a:t> </a:t>
            </a:r>
            <a:r>
              <a:rPr lang="en-US" sz="2400" dirty="0" smtClean="0"/>
              <a:t>blends</a:t>
            </a:r>
          </a:p>
          <a:p>
            <a:r>
              <a:rPr lang="en-US" sz="2400" dirty="0"/>
              <a:t>d</a:t>
            </a:r>
            <a:r>
              <a:rPr lang="en-US" sz="2400" dirty="0" smtClean="0"/>
              <a:t>iagraphs</a:t>
            </a:r>
          </a:p>
          <a:p>
            <a:r>
              <a:rPr lang="en-US" sz="2400" dirty="0" smtClean="0"/>
              <a:t>digraph blends</a:t>
            </a:r>
          </a:p>
          <a:p>
            <a:r>
              <a:rPr lang="en-US" sz="2400" dirty="0" smtClean="0"/>
              <a:t>diphthongs</a:t>
            </a:r>
          </a:p>
        </p:txBody>
      </p:sp>
      <p:sp>
        <p:nvSpPr>
          <p:cNvPr id="8" name="TextBox 7"/>
          <p:cNvSpPr txBox="1"/>
          <p:nvPr/>
        </p:nvSpPr>
        <p:spPr>
          <a:xfrm>
            <a:off x="6121990" y="2720311"/>
            <a:ext cx="1029449" cy="461665"/>
          </a:xfrm>
          <a:prstGeom prst="rect">
            <a:avLst/>
          </a:prstGeom>
          <a:noFill/>
          <a:ln w="28575">
            <a:solidFill>
              <a:schemeClr val="accent1"/>
            </a:solidFill>
          </a:ln>
        </p:spPr>
        <p:txBody>
          <a:bodyPr wrap="none" rtlCol="0">
            <a:spAutoFit/>
          </a:bodyPr>
          <a:lstStyle/>
          <a:p>
            <a:r>
              <a:rPr lang="en-US" sz="2400" dirty="0" smtClean="0"/>
              <a:t>plurals</a:t>
            </a:r>
            <a:endParaRPr lang="en-US" sz="2400" dirty="0"/>
          </a:p>
        </p:txBody>
      </p:sp>
      <p:sp>
        <p:nvSpPr>
          <p:cNvPr id="9" name="TextBox 8"/>
          <p:cNvSpPr txBox="1"/>
          <p:nvPr/>
        </p:nvSpPr>
        <p:spPr>
          <a:xfrm>
            <a:off x="5402077" y="883245"/>
            <a:ext cx="2588244" cy="461665"/>
          </a:xfrm>
          <a:prstGeom prst="rect">
            <a:avLst/>
          </a:prstGeom>
          <a:noFill/>
          <a:ln w="28575">
            <a:solidFill>
              <a:schemeClr val="accent1"/>
            </a:solidFill>
          </a:ln>
        </p:spPr>
        <p:txBody>
          <a:bodyPr wrap="square" rtlCol="0">
            <a:spAutoFit/>
          </a:bodyPr>
          <a:lstStyle/>
          <a:p>
            <a:r>
              <a:rPr lang="en-US" sz="2400" dirty="0"/>
              <a:t>p</a:t>
            </a:r>
            <a:r>
              <a:rPr lang="en-US" sz="2400" dirty="0" smtClean="0"/>
              <a:t>honetic </a:t>
            </a:r>
            <a:r>
              <a:rPr lang="en-US" sz="2400" dirty="0"/>
              <a:t>r</a:t>
            </a:r>
            <a:r>
              <a:rPr lang="en-US" sz="2400" dirty="0" smtClean="0"/>
              <a:t>ules 1-5</a:t>
            </a:r>
            <a:endParaRPr lang="en-US" sz="2400" dirty="0"/>
          </a:p>
        </p:txBody>
      </p:sp>
      <p:sp>
        <p:nvSpPr>
          <p:cNvPr id="10" name="TextBox 9"/>
          <p:cNvSpPr txBox="1"/>
          <p:nvPr/>
        </p:nvSpPr>
        <p:spPr>
          <a:xfrm>
            <a:off x="5153029" y="3392606"/>
            <a:ext cx="1303514" cy="461665"/>
          </a:xfrm>
          <a:prstGeom prst="rect">
            <a:avLst/>
          </a:prstGeom>
          <a:noFill/>
          <a:ln w="28575">
            <a:solidFill>
              <a:schemeClr val="accent1"/>
            </a:solidFill>
          </a:ln>
        </p:spPr>
        <p:txBody>
          <a:bodyPr wrap="square" rtlCol="0">
            <a:spAutoFit/>
          </a:bodyPr>
          <a:lstStyle/>
          <a:p>
            <a:r>
              <a:rPr lang="en-US" sz="2400" dirty="0" smtClean="0"/>
              <a:t>suffixes</a:t>
            </a:r>
            <a:endParaRPr lang="en-US" sz="2400" dirty="0"/>
          </a:p>
        </p:txBody>
      </p:sp>
      <p:sp>
        <p:nvSpPr>
          <p:cNvPr id="15" name="TextBox 14"/>
          <p:cNvSpPr txBox="1"/>
          <p:nvPr/>
        </p:nvSpPr>
        <p:spPr>
          <a:xfrm>
            <a:off x="4303507" y="4483272"/>
            <a:ext cx="4026569" cy="461665"/>
          </a:xfrm>
          <a:prstGeom prst="rect">
            <a:avLst/>
          </a:prstGeom>
          <a:noFill/>
          <a:ln w="28575">
            <a:solidFill>
              <a:schemeClr val="accent1"/>
            </a:solidFill>
          </a:ln>
        </p:spPr>
        <p:txBody>
          <a:bodyPr wrap="square" rtlCol="0">
            <a:spAutoFit/>
          </a:bodyPr>
          <a:lstStyle/>
          <a:p>
            <a:r>
              <a:rPr lang="en-US" sz="2400" dirty="0"/>
              <a:t>d</a:t>
            </a:r>
            <a:r>
              <a:rPr lang="en-US" sz="2400" dirty="0" smtClean="0"/>
              <a:t>ecoding words of any length</a:t>
            </a:r>
            <a:endParaRPr lang="en-US" sz="2400" dirty="0"/>
          </a:p>
        </p:txBody>
      </p:sp>
      <p:sp>
        <p:nvSpPr>
          <p:cNvPr id="16" name="TextBox 15"/>
          <p:cNvSpPr txBox="1"/>
          <p:nvPr/>
        </p:nvSpPr>
        <p:spPr>
          <a:xfrm>
            <a:off x="7990321" y="1894501"/>
            <a:ext cx="3721781" cy="1569660"/>
          </a:xfrm>
          <a:prstGeom prst="rect">
            <a:avLst/>
          </a:prstGeom>
          <a:noFill/>
          <a:ln w="28575">
            <a:solidFill>
              <a:schemeClr val="accent1"/>
            </a:solidFill>
          </a:ln>
        </p:spPr>
        <p:txBody>
          <a:bodyPr wrap="square" rtlCol="0">
            <a:spAutoFit/>
          </a:bodyPr>
          <a:lstStyle/>
          <a:p>
            <a:r>
              <a:rPr lang="en-US" sz="2400" dirty="0"/>
              <a:t>s</a:t>
            </a:r>
            <a:r>
              <a:rPr lang="en-US" sz="2400" dirty="0" smtClean="0"/>
              <a:t>hort vowel sounds</a:t>
            </a:r>
          </a:p>
          <a:p>
            <a:r>
              <a:rPr lang="en-US" sz="2400" dirty="0"/>
              <a:t>l</a:t>
            </a:r>
            <a:r>
              <a:rPr lang="en-US" sz="2400" dirty="0" smtClean="0"/>
              <a:t>ong vowel sounds</a:t>
            </a:r>
          </a:p>
          <a:p>
            <a:r>
              <a:rPr lang="en-US" sz="2400" dirty="0" smtClean="0"/>
              <a:t>special vowel combinations</a:t>
            </a:r>
          </a:p>
          <a:p>
            <a:r>
              <a:rPr lang="en-US" sz="2400" dirty="0"/>
              <a:t>s</a:t>
            </a:r>
            <a:r>
              <a:rPr lang="en-US" sz="2400" dirty="0" smtClean="0"/>
              <a:t>pecial vowels sounds</a:t>
            </a:r>
            <a:endParaRPr lang="en-US" sz="2400" dirty="0"/>
          </a:p>
        </p:txBody>
      </p:sp>
      <p:sp>
        <p:nvSpPr>
          <p:cNvPr id="18" name="TextBox 17"/>
          <p:cNvSpPr txBox="1"/>
          <p:nvPr/>
        </p:nvSpPr>
        <p:spPr>
          <a:xfrm>
            <a:off x="5259230" y="1701775"/>
            <a:ext cx="2115124" cy="830997"/>
          </a:xfrm>
          <a:prstGeom prst="rect">
            <a:avLst/>
          </a:prstGeom>
          <a:noFill/>
          <a:ln w="28575">
            <a:solidFill>
              <a:schemeClr val="accent1"/>
            </a:solidFill>
          </a:ln>
        </p:spPr>
        <p:txBody>
          <a:bodyPr wrap="square" rtlCol="0">
            <a:spAutoFit/>
          </a:bodyPr>
          <a:lstStyle/>
          <a:p>
            <a:r>
              <a:rPr lang="en-US" sz="2400" dirty="0"/>
              <a:t>s</a:t>
            </a:r>
            <a:r>
              <a:rPr lang="en-US" sz="2400" dirty="0" smtClean="0"/>
              <a:t>pelling c &amp; k</a:t>
            </a:r>
          </a:p>
          <a:p>
            <a:r>
              <a:rPr lang="en-US" sz="2400" dirty="0"/>
              <a:t>m</a:t>
            </a:r>
            <a:r>
              <a:rPr lang="en-US" sz="2400" dirty="0" smtClean="0"/>
              <a:t>any jobs of y</a:t>
            </a:r>
          </a:p>
        </p:txBody>
      </p:sp>
      <p:sp>
        <p:nvSpPr>
          <p:cNvPr id="19" name="TextBox 18"/>
          <p:cNvSpPr txBox="1"/>
          <p:nvPr/>
        </p:nvSpPr>
        <p:spPr>
          <a:xfrm>
            <a:off x="8730914" y="923796"/>
            <a:ext cx="2630905" cy="461665"/>
          </a:xfrm>
          <a:prstGeom prst="rect">
            <a:avLst/>
          </a:prstGeom>
          <a:noFill/>
          <a:ln w="28575">
            <a:solidFill>
              <a:schemeClr val="accent1"/>
            </a:solidFill>
          </a:ln>
        </p:spPr>
        <p:txBody>
          <a:bodyPr wrap="square" rtlCol="0">
            <a:spAutoFit/>
          </a:bodyPr>
          <a:lstStyle/>
          <a:p>
            <a:r>
              <a:rPr lang="en-US" sz="2400" dirty="0"/>
              <a:t>d</a:t>
            </a:r>
            <a:r>
              <a:rPr lang="en-US" sz="2400" dirty="0" smtClean="0"/>
              <a:t>ecoding skills 1-2</a:t>
            </a:r>
            <a:endParaRPr lang="en-US" sz="2400" dirty="0"/>
          </a:p>
        </p:txBody>
      </p:sp>
      <p:sp>
        <p:nvSpPr>
          <p:cNvPr id="20" name="TextBox 19"/>
          <p:cNvSpPr txBox="1"/>
          <p:nvPr/>
        </p:nvSpPr>
        <p:spPr>
          <a:xfrm>
            <a:off x="4982627" y="5440301"/>
            <a:ext cx="1644317" cy="461665"/>
          </a:xfrm>
          <a:prstGeom prst="rect">
            <a:avLst/>
          </a:prstGeom>
          <a:noFill/>
          <a:ln w="28575">
            <a:solidFill>
              <a:schemeClr val="accent1"/>
            </a:solidFill>
          </a:ln>
        </p:spPr>
        <p:txBody>
          <a:bodyPr wrap="square" rtlCol="0">
            <a:spAutoFit/>
          </a:bodyPr>
          <a:lstStyle/>
          <a:p>
            <a:r>
              <a:rPr lang="en-US" sz="2400" dirty="0" smtClean="0"/>
              <a:t>exceptions</a:t>
            </a:r>
            <a:endParaRPr lang="en-US" sz="2400" dirty="0"/>
          </a:p>
        </p:txBody>
      </p:sp>
      <p:sp>
        <p:nvSpPr>
          <p:cNvPr id="21" name="TextBox 20"/>
          <p:cNvSpPr txBox="1"/>
          <p:nvPr/>
        </p:nvSpPr>
        <p:spPr>
          <a:xfrm>
            <a:off x="1776666" y="111458"/>
            <a:ext cx="7592185" cy="830997"/>
          </a:xfrm>
          <a:prstGeom prst="rect">
            <a:avLst/>
          </a:prstGeom>
          <a:noFill/>
        </p:spPr>
        <p:txBody>
          <a:bodyPr wrap="square" rtlCol="0">
            <a:spAutoFit/>
          </a:bodyPr>
          <a:lstStyle/>
          <a:p>
            <a:r>
              <a:rPr lang="en-US" sz="4800" b="1" dirty="0" smtClean="0">
                <a:solidFill>
                  <a:schemeClr val="accent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Syllabus- Areas of Focus</a:t>
            </a:r>
            <a:endParaRPr lang="en-US" sz="4800" b="1" dirty="0">
              <a:solidFill>
                <a:schemeClr val="accent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95978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5" grpId="0" animBg="1"/>
      <p:bldP spid="16"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361" y="252663"/>
            <a:ext cx="10018713" cy="1752599"/>
          </a:xfrm>
        </p:spPr>
        <p:txBody>
          <a:bodyPr>
            <a:normAutofit fontScale="90000"/>
          </a:bodyPr>
          <a:lstStyle/>
          <a:p>
            <a:r>
              <a:rPr lang="en-US" dirty="0" smtClean="0">
                <a:solidFill>
                  <a:srgbClr val="C00000"/>
                </a:solidFill>
              </a:rPr>
              <a:t>Modules are short and descriptive</a:t>
            </a:r>
            <a:br>
              <a:rPr lang="en-US" dirty="0" smtClean="0">
                <a:solidFill>
                  <a:srgbClr val="C00000"/>
                </a:solidFill>
              </a:rPr>
            </a:br>
            <a:r>
              <a:rPr lang="en-US" dirty="0" smtClean="0">
                <a:solidFill>
                  <a:srgbClr val="C00000"/>
                </a:solidFill>
              </a:rPr>
              <a:t> </a:t>
            </a:r>
            <a:r>
              <a:rPr lang="en-US" b="1" dirty="0" smtClean="0">
                <a:solidFill>
                  <a:srgbClr val="C00000"/>
                </a:solidFill>
              </a:rPr>
              <a:t>easy </a:t>
            </a:r>
            <a:r>
              <a:rPr lang="en-US" dirty="0" smtClean="0">
                <a:solidFill>
                  <a:srgbClr val="C00000"/>
                </a:solidFill>
              </a:rPr>
              <a:t>(foundational)               </a:t>
            </a:r>
            <a:r>
              <a:rPr lang="en-US" b="1" dirty="0" smtClean="0">
                <a:solidFill>
                  <a:srgbClr val="C00000"/>
                </a:solidFill>
              </a:rPr>
              <a:t>complex </a:t>
            </a:r>
            <a:r>
              <a:rPr lang="en-US" dirty="0" smtClean="0">
                <a:solidFill>
                  <a:srgbClr val="C00000"/>
                </a:solidFill>
              </a:rPr>
              <a:t>(advanced)</a:t>
            </a:r>
            <a:endParaRPr lang="en-US"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9361" y="2566736"/>
            <a:ext cx="2678998" cy="246888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849" y="2566736"/>
            <a:ext cx="2810108" cy="24688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8334" y="2566736"/>
            <a:ext cx="3376553" cy="2468880"/>
          </a:xfrm>
          <a:prstGeom prst="rect">
            <a:avLst/>
          </a:prstGeom>
        </p:spPr>
      </p:pic>
      <p:sp>
        <p:nvSpPr>
          <p:cNvPr id="7" name="Right Arrow 6"/>
          <p:cNvSpPr/>
          <p:nvPr/>
        </p:nvSpPr>
        <p:spPr>
          <a:xfrm>
            <a:off x="4051246" y="3364669"/>
            <a:ext cx="5047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7687849" y="3364669"/>
            <a:ext cx="49158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5789513" y="12512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269361" y="5133474"/>
            <a:ext cx="2500534" cy="954107"/>
          </a:xfrm>
          <a:prstGeom prst="rect">
            <a:avLst/>
          </a:prstGeom>
          <a:noFill/>
        </p:spPr>
        <p:txBody>
          <a:bodyPr wrap="square" rtlCol="0">
            <a:spAutoFit/>
          </a:bodyPr>
          <a:lstStyle/>
          <a:p>
            <a:r>
              <a:rPr lang="en-US" sz="2400" b="1" dirty="0"/>
              <a:t>l</a:t>
            </a:r>
            <a:r>
              <a:rPr lang="en-US" sz="2400" b="1" dirty="0" smtClean="0"/>
              <a:t>etter groups 1-5</a:t>
            </a:r>
          </a:p>
          <a:p>
            <a:r>
              <a:rPr lang="en-US" sz="1600" b="1" dirty="0" smtClean="0"/>
              <a:t>Instruction time varies</a:t>
            </a:r>
          </a:p>
          <a:p>
            <a:r>
              <a:rPr lang="en-US" sz="1600" b="1" dirty="0" smtClean="0"/>
              <a:t>Practice = examples vary</a:t>
            </a:r>
            <a:endParaRPr lang="en-US" sz="1600" b="1" dirty="0"/>
          </a:p>
        </p:txBody>
      </p:sp>
      <p:sp>
        <p:nvSpPr>
          <p:cNvPr id="11" name="TextBox 10"/>
          <p:cNvSpPr txBox="1"/>
          <p:nvPr/>
        </p:nvSpPr>
        <p:spPr>
          <a:xfrm>
            <a:off x="4616834" y="5133474"/>
            <a:ext cx="2910123" cy="954107"/>
          </a:xfrm>
          <a:prstGeom prst="rect">
            <a:avLst/>
          </a:prstGeom>
          <a:noFill/>
        </p:spPr>
        <p:txBody>
          <a:bodyPr wrap="square" rtlCol="0">
            <a:spAutoFit/>
          </a:bodyPr>
          <a:lstStyle/>
          <a:p>
            <a:r>
              <a:rPr lang="en-US" sz="2400" b="1" dirty="0"/>
              <a:t>s</a:t>
            </a:r>
            <a:r>
              <a:rPr lang="en-US" sz="2400" b="1" dirty="0" smtClean="0"/>
              <a:t>pelling c &amp; k</a:t>
            </a:r>
          </a:p>
          <a:p>
            <a:r>
              <a:rPr lang="en-US" sz="1600" b="1" dirty="0" smtClean="0"/>
              <a:t>Instruction = 2:00</a:t>
            </a:r>
          </a:p>
          <a:p>
            <a:r>
              <a:rPr lang="en-US" sz="1600" b="1" dirty="0" smtClean="0"/>
              <a:t>Practice = examples to mark</a:t>
            </a:r>
            <a:endParaRPr lang="en-US" sz="1600" b="1" dirty="0"/>
          </a:p>
        </p:txBody>
      </p:sp>
      <p:sp>
        <p:nvSpPr>
          <p:cNvPr id="12" name="TextBox 11"/>
          <p:cNvSpPr txBox="1"/>
          <p:nvPr/>
        </p:nvSpPr>
        <p:spPr>
          <a:xfrm>
            <a:off x="8458345" y="5149516"/>
            <a:ext cx="3066905" cy="954107"/>
          </a:xfrm>
          <a:prstGeom prst="rect">
            <a:avLst/>
          </a:prstGeom>
          <a:noFill/>
        </p:spPr>
        <p:txBody>
          <a:bodyPr wrap="square" rtlCol="0">
            <a:spAutoFit/>
          </a:bodyPr>
          <a:lstStyle/>
          <a:p>
            <a:r>
              <a:rPr lang="en-US" sz="2400" b="1" dirty="0"/>
              <a:t>o</a:t>
            </a:r>
            <a:r>
              <a:rPr lang="en-US" sz="2400" b="1" dirty="0" smtClean="0"/>
              <a:t>ther suffixes </a:t>
            </a:r>
          </a:p>
          <a:p>
            <a:r>
              <a:rPr lang="en-US" sz="1600" b="1" dirty="0" smtClean="0"/>
              <a:t>Instruction</a:t>
            </a:r>
            <a:r>
              <a:rPr lang="en-US" sz="1600" b="1" dirty="0"/>
              <a:t> </a:t>
            </a:r>
            <a:r>
              <a:rPr lang="en-US" sz="1600" b="1" dirty="0" smtClean="0"/>
              <a:t>= 2:32</a:t>
            </a:r>
            <a:endParaRPr lang="en-US" sz="1600" b="1" dirty="0"/>
          </a:p>
          <a:p>
            <a:r>
              <a:rPr lang="en-US" sz="1600" b="1" dirty="0" smtClean="0"/>
              <a:t>Practice = examples to mark</a:t>
            </a:r>
            <a:endParaRPr lang="en-US" sz="1600" b="1" dirty="0"/>
          </a:p>
        </p:txBody>
      </p:sp>
    </p:spTree>
    <p:extLst>
      <p:ext uri="{BB962C8B-B14F-4D97-AF65-F5344CB8AC3E}">
        <p14:creationId xmlns:p14="http://schemas.microsoft.com/office/powerpoint/2010/main" val="3086971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3024</TotalTime>
  <Words>1381</Words>
  <Application>Microsoft Office PowerPoint</Application>
  <PresentationFormat>Widescreen</PresentationFormat>
  <Paragraphs>345</Paragraphs>
  <Slides>40</Slides>
  <Notes>30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Corbel</vt:lpstr>
      <vt:lpstr>Lora</vt:lpstr>
      <vt:lpstr>Lucida Sans Unicode</vt:lpstr>
      <vt:lpstr>Open Sans Light</vt:lpstr>
      <vt:lpstr>Roboto</vt:lpstr>
      <vt:lpstr>Times New Roman</vt:lpstr>
      <vt:lpstr>Verdana</vt:lpstr>
      <vt:lpstr>Wingdings</vt:lpstr>
      <vt:lpstr>Wingdings 3</vt:lpstr>
      <vt:lpstr>Parallax</vt:lpstr>
      <vt:lpstr>How to Help Your Struggling Reader at Home</vt:lpstr>
      <vt:lpstr>www.uurc.utah.edu</vt:lpstr>
      <vt:lpstr>What Makes Learning To Read So Difficult? </vt:lpstr>
      <vt:lpstr>Is my child a struggling reader?</vt:lpstr>
      <vt:lpstr>2 Areas to Focus on at Home</vt:lpstr>
      <vt:lpstr>PowerPoint Presentation</vt:lpstr>
      <vt:lpstr>PowerPoint Presentation</vt:lpstr>
      <vt:lpstr>PowerPoint Presentation</vt:lpstr>
      <vt:lpstr>Modules are short and descriptive  easy (foundational)               complex (advanced)</vt:lpstr>
      <vt:lpstr>PowerPoint Presentation</vt:lpstr>
      <vt:lpstr>PowerPoint Presentation</vt:lpstr>
      <vt:lpstr>www.uurc.utah.edu</vt:lpstr>
      <vt:lpstr>  Grade Level Academic  Word Lists &amp; Charts       </vt:lpstr>
      <vt:lpstr>The Importance of Fluency</vt:lpstr>
      <vt:lpstr>Your Child’s Reading Level</vt:lpstr>
      <vt:lpstr>Now you are ready to practice at home</vt:lpstr>
      <vt:lpstr>PowerPoint Presentation</vt:lpstr>
      <vt:lpstr>Fluency Criteria Chart</vt:lpstr>
      <vt:lpstr>Checking for Accuracy &amp; Fluency</vt:lpstr>
      <vt:lpstr>   TextProject textproject.org   </vt:lpstr>
      <vt:lpstr> Classroom Materials  Students Texts </vt:lpstr>
      <vt:lpstr>PowerPoint Presentation</vt:lpstr>
      <vt:lpstr>PowerPoint Presentation</vt:lpstr>
      <vt:lpstr>PowerPoint Presentation</vt:lpstr>
      <vt:lpstr>PowerPoint Presentation</vt:lpstr>
      <vt:lpstr>  Fluency Training</vt:lpstr>
      <vt:lpstr>  Fluency Practice at Home   - Repeated Readings </vt:lpstr>
      <vt:lpstr>PowerPoint Presentation</vt:lpstr>
      <vt:lpstr>PowerPoint Presentation</vt:lpstr>
      <vt:lpstr>How to get started</vt:lpstr>
      <vt:lpstr>To Listen</vt:lpstr>
      <vt:lpstr>PowerPoint Presentation</vt:lpstr>
      <vt:lpstr>Eligibility for Services</vt:lpstr>
      <vt:lpstr>Livescribe Echo Smartpen</vt:lpstr>
      <vt:lpstr>      Echo Smartpen &amp; Notebooks</vt:lpstr>
      <vt:lpstr>Recording the Teacher/Presentation</vt:lpstr>
      <vt:lpstr>Some Reviews</vt:lpstr>
      <vt:lpstr>   Apps Dr. Cheeseman’s App Chat</vt:lpstr>
      <vt:lpstr>Reference Sites/Apps For your Child</vt:lpstr>
      <vt:lpstr>Thank You !</vt:lpstr>
    </vt:vector>
  </TitlesOfParts>
  <Company>College of Education, UofU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Your Struggling Reader at Home</dc:title>
  <dc:creator>UURC</dc:creator>
  <cp:lastModifiedBy>UURC</cp:lastModifiedBy>
  <cp:revision>165</cp:revision>
  <dcterms:created xsi:type="dcterms:W3CDTF">2016-09-17T21:09:46Z</dcterms:created>
  <dcterms:modified xsi:type="dcterms:W3CDTF">2016-10-06T18:45:50Z</dcterms:modified>
</cp:coreProperties>
</file>