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284" r:id="rId4"/>
    <p:sldId id="276" r:id="rId5"/>
    <p:sldId id="277" r:id="rId6"/>
    <p:sldId id="278" r:id="rId7"/>
    <p:sldId id="257" r:id="rId8"/>
    <p:sldId id="275" r:id="rId9"/>
    <p:sldId id="260" r:id="rId10"/>
    <p:sldId id="285" r:id="rId11"/>
    <p:sldId id="286" r:id="rId12"/>
    <p:sldId id="280" r:id="rId13"/>
    <p:sldId id="258" r:id="rId14"/>
    <p:sldId id="282" r:id="rId15"/>
    <p:sldId id="281" r:id="rId16"/>
    <p:sldId id="263" r:id="rId17"/>
    <p:sldId id="264" r:id="rId18"/>
    <p:sldId id="261" r:id="rId19"/>
    <p:sldId id="262" r:id="rId20"/>
    <p:sldId id="266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EC0A7C-7FEA-4952-A3F2-C2A6CF6D7DA1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B5146A-65BC-4D04-A602-28172EDDAD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c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school.com/" TargetMode="External"/><Relationship Id="rId2" Type="http://schemas.openxmlformats.org/officeDocument/2006/relationships/hyperlink" Target="http://www.fundation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urc.org/" TargetMode="External"/><Relationship Id="rId4" Type="http://schemas.openxmlformats.org/officeDocument/2006/relationships/hyperlink" Target="http://www.readinghorizon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/>
          <a:lstStyle/>
          <a:p>
            <a:r>
              <a:rPr lang="en-US" sz="4000" dirty="0" smtClean="0"/>
              <a:t>Neutralizing Pendulum Swings:  </a:t>
            </a:r>
            <a:br>
              <a:rPr lang="en-US" sz="4000" dirty="0" smtClean="0"/>
            </a:br>
            <a:r>
              <a:rPr lang="en-US" sz="4000" dirty="0" smtClean="0"/>
              <a:t>What Reading Teachers Can do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0010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Dr. Kathleen J. Brown, University of Utah Reading Clinic 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www.uurc.org</a:t>
            </a:r>
            <a:endParaRPr 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1262" t="14351" r="2353" b="2121"/>
          <a:stretch/>
        </p:blipFill>
        <p:spPr bwMode="auto">
          <a:xfrm>
            <a:off x="609600" y="381000"/>
            <a:ext cx="7888014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096000"/>
            <a:ext cx="301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McGraw Hill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hleen\Documents\My Scans\2012-09 (Sep)\scan00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b="18161"/>
          <a:stretch/>
        </p:blipFill>
        <p:spPr bwMode="auto">
          <a:xfrm>
            <a:off x="990600" y="533400"/>
            <a:ext cx="5036788" cy="5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Wright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within the Swings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Reading </a:t>
            </a:r>
            <a:r>
              <a:rPr lang="en-US" dirty="0"/>
              <a:t>is an interactive process of constructing </a:t>
            </a:r>
            <a:r>
              <a:rPr lang="en-US" dirty="0" smtClean="0"/>
              <a:t>a mental model of </a:t>
            </a:r>
            <a:r>
              <a:rPr lang="en-US" b="1" dirty="0" smtClean="0"/>
              <a:t>meaning</a:t>
            </a:r>
            <a:r>
              <a:rPr lang="en-US" dirty="0" smtClean="0"/>
              <a:t>  from print &amp; background knowledge.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reading educator’s teaching skill matters-</a:t>
            </a:r>
            <a:r>
              <a:rPr lang="en-US" dirty="0"/>
              <a:t>--a great deal!</a:t>
            </a:r>
          </a:p>
          <a:p>
            <a:endParaRPr lang="en-US" dirty="0"/>
          </a:p>
          <a:p>
            <a:r>
              <a:rPr lang="en-US" dirty="0"/>
              <a:t>Systematic, explicit phonics is necessary in primary grades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Reading  Rate (speed) and Vocabulary are the most important predictors of reading ability .</a:t>
            </a:r>
          </a:p>
          <a:p>
            <a:endParaRPr lang="en-US" dirty="0"/>
          </a:p>
          <a:p>
            <a:r>
              <a:rPr lang="en-US" dirty="0" smtClean="0"/>
              <a:t>Classrooms need lots of interesting books from multiple genres.</a:t>
            </a:r>
          </a:p>
          <a:p>
            <a:endParaRPr lang="en-US" dirty="0" smtClean="0"/>
          </a:p>
          <a:p>
            <a:r>
              <a:rPr lang="en-US" dirty="0" smtClean="0"/>
              <a:t>Reading </a:t>
            </a:r>
            <a:r>
              <a:rPr lang="en-US" dirty="0"/>
              <a:t>and writing </a:t>
            </a:r>
            <a:r>
              <a:rPr lang="en-US" dirty="0" smtClean="0"/>
              <a:t>C&amp;I can and should inform each other.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1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We Made Any Progress in Utah?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Utah </a:t>
            </a: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graders ‘below basic’ in 1992 = 33%</a:t>
            </a:r>
          </a:p>
          <a:p>
            <a:endParaRPr lang="en-US" dirty="0" smtClean="0"/>
          </a:p>
          <a:p>
            <a:r>
              <a:rPr lang="en-US" dirty="0" smtClean="0"/>
              <a:t>Utah 4</a:t>
            </a:r>
            <a:r>
              <a:rPr lang="en-US" baseline="30000" dirty="0" smtClean="0"/>
              <a:t>th</a:t>
            </a:r>
            <a:r>
              <a:rPr lang="en-US" dirty="0" smtClean="0"/>
              <a:t> grades ‘below basic’ in 2011 = 34%</a:t>
            </a:r>
          </a:p>
          <a:p>
            <a:endParaRPr lang="en-US" dirty="0"/>
          </a:p>
          <a:p>
            <a:r>
              <a:rPr lang="en-US" dirty="0" smtClean="0"/>
              <a:t>Some schools have made measurable, significant progress</a:t>
            </a:r>
          </a:p>
          <a:p>
            <a:endParaRPr lang="en-US" dirty="0"/>
          </a:p>
          <a:p>
            <a:r>
              <a:rPr lang="en-US" dirty="0" smtClean="0"/>
              <a:t>Some schools continue to use ineffective, inefficient reading instruction (round robin, tubs o’ books)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the Extreme Swings: 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bout what constitutes real scientific evidence vs. anecdotes &amp; quotations</a:t>
            </a:r>
          </a:p>
          <a:p>
            <a:endParaRPr lang="en-US" dirty="0" smtClean="0"/>
          </a:p>
          <a:p>
            <a:r>
              <a:rPr lang="en-US" dirty="0" smtClean="0"/>
              <a:t>about the reading process as executed by experts (especially the roles of word recognition, background knowledge, &amp; vocab)</a:t>
            </a:r>
          </a:p>
          <a:p>
            <a:endParaRPr lang="en-US" dirty="0"/>
          </a:p>
          <a:p>
            <a:r>
              <a:rPr lang="en-US" dirty="0" smtClean="0"/>
              <a:t>about reading development—especially the ability to read words (from nonreader to expert)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bout the features of text difficulty (# of words on page, orthographic complexity, number of unique and/or new words)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cope and sequence of </a:t>
            </a:r>
          </a:p>
          <a:p>
            <a:pPr lvl="1"/>
            <a:r>
              <a:rPr lang="en-US" dirty="0" smtClean="0"/>
              <a:t>Phonological awareness</a:t>
            </a:r>
          </a:p>
          <a:p>
            <a:pPr lvl="1"/>
            <a:r>
              <a:rPr lang="en-US" dirty="0" smtClean="0"/>
              <a:t>Phonics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Extreme Swings: 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to build students’ background knowledge for text </a:t>
            </a:r>
          </a:p>
          <a:p>
            <a:endParaRPr lang="en-US" dirty="0"/>
          </a:p>
          <a:p>
            <a:r>
              <a:rPr lang="en-US" dirty="0" smtClean="0"/>
              <a:t>how to determine each student’s instructional level (from nonreader to expert)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to </a:t>
            </a:r>
            <a:r>
              <a:rPr lang="en-US" b="1" i="1" dirty="0" smtClean="0"/>
              <a:t>place &amp; pace </a:t>
            </a:r>
            <a:r>
              <a:rPr lang="en-US" dirty="0" smtClean="0"/>
              <a:t>students in LOTS of CONNECTED TEXT of increasing difficulty</a:t>
            </a:r>
          </a:p>
          <a:p>
            <a:endParaRPr lang="en-US" dirty="0"/>
          </a:p>
          <a:p>
            <a:r>
              <a:rPr lang="en-US" dirty="0" smtClean="0"/>
              <a:t>how to </a:t>
            </a:r>
            <a:r>
              <a:rPr lang="en-US" b="1" i="1" dirty="0" smtClean="0"/>
              <a:t>place &amp; pace </a:t>
            </a:r>
            <a:r>
              <a:rPr lang="en-US" dirty="0" smtClean="0"/>
              <a:t>students in WORD STUDY INSTRUCTION</a:t>
            </a:r>
          </a:p>
          <a:p>
            <a:pPr lvl="1"/>
            <a:r>
              <a:rPr lang="en-US" dirty="0" smtClean="0"/>
              <a:t>Phonological awareness, Phonics, Spelling, Vocabulary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Comprehension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Reading comprehension is influenced by word recognition skill, background knowledge (concepts &amp; vocab), inference skill, monitoring skill, and motivation.</a:t>
            </a:r>
          </a:p>
          <a:p>
            <a:r>
              <a:rPr lang="en-US" dirty="0" smtClean="0"/>
              <a:t>Anderson (1977) Schema Theory</a:t>
            </a:r>
          </a:p>
          <a:p>
            <a:r>
              <a:rPr lang="en-US" dirty="0" smtClean="0"/>
              <a:t>Kintsch (1978 - 2005) Construction-Integration Theory</a:t>
            </a:r>
          </a:p>
          <a:p>
            <a:r>
              <a:rPr lang="en-US" dirty="0"/>
              <a:t>Van Oostendorp &amp; Goldman (1999) </a:t>
            </a:r>
            <a:r>
              <a:rPr lang="en-US" dirty="0" smtClean="0"/>
              <a:t>Automatic &amp; Strategic</a:t>
            </a:r>
            <a:endParaRPr lang="en-US" dirty="0"/>
          </a:p>
          <a:p>
            <a:r>
              <a:rPr lang="en-US" dirty="0" smtClean="0"/>
              <a:t>Durkin (1978-79)  Can’t Get No Comprehension Instruction</a:t>
            </a:r>
          </a:p>
          <a:p>
            <a:r>
              <a:rPr lang="en-US" dirty="0" smtClean="0"/>
              <a:t>RAND Report (2002)  Synthesis of Research</a:t>
            </a:r>
            <a:endParaRPr lang="en-US" dirty="0"/>
          </a:p>
          <a:p>
            <a:r>
              <a:rPr lang="en-US" dirty="0" smtClean="0"/>
              <a:t>Cain &amp; Oakhill (2007) Poor Readers w/Only Poor Comp (10%)</a:t>
            </a:r>
          </a:p>
          <a:p>
            <a:r>
              <a:rPr lang="en-US" dirty="0" smtClean="0"/>
              <a:t>Beck &amp; McKeown (1983 – 2006) Robust Vocab Instruction</a:t>
            </a:r>
          </a:p>
          <a:p>
            <a:r>
              <a:rPr lang="en-US" dirty="0" smtClean="0"/>
              <a:t>Guthrie &amp; Wigfield (1997)  Motivation is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Comprehension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simple, but </a:t>
            </a:r>
            <a:r>
              <a:rPr lang="en-US" dirty="0" smtClean="0"/>
              <a:t>powerful </a:t>
            </a:r>
            <a:r>
              <a:rPr lang="en-US" dirty="0"/>
              <a:t>routines to make text </a:t>
            </a:r>
            <a:r>
              <a:rPr lang="en-US" dirty="0" smtClean="0"/>
              <a:t>accessible: </a:t>
            </a:r>
            <a:endParaRPr lang="en-US" dirty="0"/>
          </a:p>
          <a:p>
            <a:pPr lvl="1"/>
            <a:r>
              <a:rPr lang="en-US" dirty="0" smtClean="0"/>
              <a:t>Asking Comprehension Questions that Interrogate the Text</a:t>
            </a:r>
          </a:p>
          <a:p>
            <a:pPr lvl="1"/>
            <a:r>
              <a:rPr lang="en-US" dirty="0" smtClean="0"/>
              <a:t>Reading </a:t>
            </a:r>
            <a:r>
              <a:rPr lang="en-US" dirty="0"/>
              <a:t>Text </a:t>
            </a:r>
            <a:r>
              <a:rPr lang="en-US" dirty="0" smtClean="0"/>
              <a:t>Aloud to Students, </a:t>
            </a:r>
            <a:r>
              <a:rPr lang="en-US" dirty="0"/>
              <a:t>interspersed with Comprehension Work</a:t>
            </a:r>
          </a:p>
          <a:p>
            <a:pPr lvl="1"/>
            <a:r>
              <a:rPr lang="en-US" dirty="0"/>
              <a:t>Echo Reading, interspersed with Comprehension Work</a:t>
            </a:r>
          </a:p>
          <a:p>
            <a:pPr lvl="1"/>
            <a:r>
              <a:rPr lang="en-US" dirty="0"/>
              <a:t>Partner Reading with Every Student </a:t>
            </a:r>
            <a:r>
              <a:rPr lang="en-US" dirty="0" smtClean="0"/>
              <a:t>Always on Task</a:t>
            </a:r>
            <a:endParaRPr lang="en-US" dirty="0"/>
          </a:p>
          <a:p>
            <a:pPr lvl="1"/>
            <a:r>
              <a:rPr lang="en-US" dirty="0"/>
              <a:t>Semantic Webs/Plot Diagrams </a:t>
            </a:r>
            <a:r>
              <a:rPr lang="en-US" dirty="0">
                <a:sym typeface="Wingdings" pitchFamily="2" charset="2"/>
              </a:rPr>
              <a:t> Written Summaries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select high utility words &amp; provide multiple, meaningful interactions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academic vocabulary during instruction (e.g., plot, conflict, main character, compare, contrast, theme) &amp; expect students to use this vocabulary (you’ll need to model)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Automaticity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Due to limited cognitive capacity, word reading must be effortless (accurate &amp; fast) for optimum comprehension.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Laberge &amp; Samuels (1974) Automatic Information Processing</a:t>
            </a:r>
          </a:p>
          <a:p>
            <a:r>
              <a:rPr lang="en-US" dirty="0" smtClean="0"/>
              <a:t>Perfetti &amp; Lesgold (1979) Verbal Efficiency Theory</a:t>
            </a:r>
          </a:p>
          <a:p>
            <a:r>
              <a:rPr lang="en-US" dirty="0" smtClean="0"/>
              <a:t>Rayner </a:t>
            </a:r>
            <a:r>
              <a:rPr lang="en-US" dirty="0"/>
              <a:t>&amp; Pollatsek (1989) Eye </a:t>
            </a:r>
            <a:r>
              <a:rPr lang="en-US" dirty="0" smtClean="0"/>
              <a:t>Movements in Reading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Ehri (1979 - 2005) Word Recognition Development</a:t>
            </a:r>
          </a:p>
          <a:p>
            <a:endParaRPr lang="en-US" dirty="0" smtClean="0"/>
          </a:p>
          <a:p>
            <a:r>
              <a:rPr lang="en-US" dirty="0" smtClean="0"/>
              <a:t>Share &amp; Jorm (1987)  Self-Teaching Model </a:t>
            </a:r>
          </a:p>
          <a:p>
            <a:r>
              <a:rPr lang="en-US" dirty="0" smtClean="0"/>
              <a:t>Logan (1997)  Instance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5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 Recognition Automaticity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recognize what aspects of word study your current program does well and where the holes are</a:t>
            </a:r>
          </a:p>
          <a:p>
            <a:endParaRPr lang="en-US" dirty="0"/>
          </a:p>
          <a:p>
            <a:r>
              <a:rPr lang="en-US" dirty="0"/>
              <a:t>know how to plug the holes (e.g., UURC Word Study, Words Their Way, Discover Intensive Phonics)</a:t>
            </a:r>
          </a:p>
          <a:p>
            <a:endParaRPr lang="en-US" dirty="0"/>
          </a:p>
          <a:p>
            <a:r>
              <a:rPr lang="en-US" dirty="0"/>
              <a:t>know where your students are in Word Study Development (Alphabet? 1 syllable vowel patterns?  Polysyllabic words?)</a:t>
            </a:r>
          </a:p>
          <a:p>
            <a:endParaRPr lang="en-US" dirty="0"/>
          </a:p>
          <a:p>
            <a:r>
              <a:rPr lang="en-US" dirty="0"/>
              <a:t>use simple but powerful instructional routines to </a:t>
            </a:r>
            <a:r>
              <a:rPr lang="en-US" dirty="0" smtClean="0"/>
              <a:t>ensure that your students develop automaticity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xplicit intro teaching </a:t>
            </a:r>
            <a:r>
              <a:rPr lang="en-US" dirty="0" smtClean="0">
                <a:sym typeface="Wingdings" pitchFamily="2" charset="2"/>
              </a:rPr>
              <a:t> accuracy activities  fluency activities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6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Heartfelt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Jan Dole</a:t>
            </a:r>
          </a:p>
          <a:p>
            <a:r>
              <a:rPr lang="en-US" sz="3200" dirty="0" smtClean="0"/>
              <a:t>Gale Sinatra</a:t>
            </a:r>
          </a:p>
          <a:p>
            <a:r>
              <a:rPr lang="en-US" sz="3200" dirty="0" smtClean="0"/>
              <a:t>Ralph Reynolds</a:t>
            </a:r>
          </a:p>
          <a:p>
            <a:r>
              <a:rPr lang="en-US" sz="3200" dirty="0" smtClean="0"/>
              <a:t>Darrell Morris</a:t>
            </a:r>
          </a:p>
          <a:p>
            <a:r>
              <a:rPr lang="en-US" sz="3200" dirty="0" smtClean="0"/>
              <a:t>Steve Stahl </a:t>
            </a:r>
          </a:p>
          <a:p>
            <a:r>
              <a:rPr lang="en-US" sz="3200" dirty="0" smtClean="0"/>
              <a:t>Louisa Moats</a:t>
            </a:r>
          </a:p>
          <a:p>
            <a:r>
              <a:rPr lang="en-US" sz="3200" dirty="0" smtClean="0"/>
              <a:t>Linnea Ehri</a:t>
            </a:r>
          </a:p>
          <a:p>
            <a:r>
              <a:rPr lang="en-US" sz="3200" dirty="0" smtClean="0"/>
              <a:t>Keith Stanovich </a:t>
            </a:r>
          </a:p>
          <a:p>
            <a:r>
              <a:rPr lang="en-US" sz="3200" dirty="0" smtClean="0"/>
              <a:t>The UURC Staff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94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Theory &amp;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instructional level is the highest level where student meets or exceeds accuracy </a:t>
            </a:r>
            <a:r>
              <a:rPr lang="en-US" b="1" dirty="0" smtClean="0"/>
              <a:t>AND</a:t>
            </a:r>
            <a:r>
              <a:rPr lang="en-US" dirty="0" smtClean="0"/>
              <a:t> rate criteria:  KNOW THE CRITERIA!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eave comprehension out of placement decisions and put it in classroom text decisions where it belongs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ost students do not need a full diagnostic battery (only Tier 3) a.k.a. stop weighing the pig so much!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smtClean="0">
                <a:hlinkClick r:id="rId2"/>
              </a:rPr>
              <a:t>www.uurc.org</a:t>
            </a:r>
            <a:r>
              <a:rPr lang="en-US" dirty="0" smtClean="0"/>
              <a:t> for a valid, reliable, quick, e-z to use, </a:t>
            </a:r>
            <a:r>
              <a:rPr lang="en-US" b="1" dirty="0" smtClean="0"/>
              <a:t>free</a:t>
            </a:r>
            <a:r>
              <a:rPr lang="en-US" dirty="0" smtClean="0"/>
              <a:t> instructional level instrument (ERI for K and early G1; RLA for G1-G8) and instructional level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38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Pendulum-Resistant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5029200"/>
          </a:xfrm>
        </p:spPr>
        <p:txBody>
          <a:bodyPr/>
          <a:lstStyle/>
          <a:p>
            <a:r>
              <a:rPr lang="en-US" dirty="0" smtClean="0"/>
              <a:t>Higher Ed  </a:t>
            </a:r>
            <a:r>
              <a:rPr lang="en-US" b="1" dirty="0" smtClean="0"/>
              <a:t>AND</a:t>
            </a:r>
            <a:r>
              <a:rPr lang="en-US" dirty="0" smtClean="0"/>
              <a:t> District In-Service:  provides pre-service and practicing teachers with current, scientifically-based theory &amp; instruction </a:t>
            </a:r>
          </a:p>
          <a:p>
            <a:endParaRPr lang="en-US" dirty="0"/>
          </a:p>
          <a:p>
            <a:r>
              <a:rPr lang="en-US" dirty="0" smtClean="0"/>
              <a:t>Provide teacher candidates with clinical practica in reading instruction/intervention covering the full range of reading development</a:t>
            </a:r>
          </a:p>
          <a:p>
            <a:endParaRPr lang="en-US" dirty="0" smtClean="0"/>
          </a:p>
          <a:p>
            <a:r>
              <a:rPr lang="en-US" dirty="0" smtClean="0"/>
              <a:t>Provide practicing </a:t>
            </a:r>
            <a:r>
              <a:rPr lang="en-US" dirty="0"/>
              <a:t>e</a:t>
            </a:r>
            <a:r>
              <a:rPr lang="en-US" dirty="0" smtClean="0"/>
              <a:t>ducators with the same with a strong focus on Tier I and Tier II as executed in the classroom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7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Pendulum-Resistant Materials: 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 of many genre at grade level &amp; instructional levels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lear criteria for placing &amp; pacing (accuracy &amp; rate; not comp)</a:t>
            </a:r>
          </a:p>
          <a:p>
            <a:endParaRPr lang="en-US" dirty="0"/>
          </a:p>
          <a:p>
            <a:r>
              <a:rPr lang="en-US" dirty="0" smtClean="0"/>
              <a:t>Questioning the Author (Beck &amp; McKeown, 2006) </a:t>
            </a:r>
          </a:p>
          <a:p>
            <a:r>
              <a:rPr lang="en-US" dirty="0" smtClean="0"/>
              <a:t>Bringing Words to Life (Beck &amp; McKeown &amp; Kucan, 2002)</a:t>
            </a:r>
          </a:p>
          <a:p>
            <a:endParaRPr lang="en-US" dirty="0"/>
          </a:p>
          <a:p>
            <a:r>
              <a:rPr lang="en-US" dirty="0" smtClean="0"/>
              <a:t>Basic—repeat—basic comprehension strategy instruction</a:t>
            </a:r>
          </a:p>
          <a:p>
            <a:pPr lvl="1"/>
            <a:r>
              <a:rPr lang="en-US" dirty="0" smtClean="0"/>
              <a:t>retelling </a:t>
            </a:r>
            <a:r>
              <a:rPr lang="en-US" dirty="0" smtClean="0">
                <a:sym typeface="Wingdings" pitchFamily="2" charset="2"/>
              </a:rPr>
              <a:t> summarizing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inferencing </a:t>
            </a:r>
          </a:p>
          <a:p>
            <a:pPr lvl="1"/>
            <a:r>
              <a:rPr lang="en-US" dirty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etermining importance (narrative &amp; expository differ here!)</a:t>
            </a:r>
          </a:p>
          <a:p>
            <a:pPr lvl="1"/>
            <a:r>
              <a:rPr lang="en-US" dirty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onitoring &amp; trouble-shooting comprehension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8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Pendulum Resistant-Materials:  Word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clear criteria for placing &amp; pacing </a:t>
            </a:r>
            <a:r>
              <a:rPr lang="en-US" dirty="0" smtClean="0"/>
              <a:t>(above G1, set a 92% criterion for # words read in 1 minute)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Words </a:t>
            </a:r>
            <a:r>
              <a:rPr lang="en-US" dirty="0"/>
              <a:t>Their Way </a:t>
            </a:r>
            <a:r>
              <a:rPr lang="en-US" dirty="0" smtClean="0"/>
              <a:t>(Bear, Invernizzi, Templeman &amp; Johnson, 2011)</a:t>
            </a:r>
          </a:p>
          <a:p>
            <a:endParaRPr lang="en-US" dirty="0" smtClean="0"/>
          </a:p>
          <a:p>
            <a:r>
              <a:rPr lang="en-US" dirty="0" smtClean="0"/>
              <a:t>Wilson Fundations (K-3 p.a., phonics, spelling, handwriting) </a:t>
            </a:r>
            <a:r>
              <a:rPr lang="en-US" dirty="0" smtClean="0">
                <a:hlinkClick r:id="rId2"/>
              </a:rPr>
              <a:t>www.fundations.com</a:t>
            </a:r>
            <a:endParaRPr lang="en-US" dirty="0" smtClean="0"/>
          </a:p>
          <a:p>
            <a:r>
              <a:rPr lang="en-US" dirty="0" smtClean="0"/>
              <a:t>Early Reading Intervention for K </a:t>
            </a:r>
            <a:r>
              <a:rPr lang="en-US" dirty="0" smtClean="0">
                <a:hlinkClick r:id="rId3"/>
              </a:rPr>
              <a:t>www.pearsonschool.com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Discover Intensive Phonics </a:t>
            </a:r>
            <a:r>
              <a:rPr lang="en-US" dirty="0" smtClean="0">
                <a:hlinkClick r:id="rId4"/>
              </a:rPr>
              <a:t>www.readinghorizons.com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www.uurc.org</a:t>
            </a:r>
            <a:r>
              <a:rPr lang="en-US" dirty="0"/>
              <a:t> (click on </a:t>
            </a:r>
            <a:r>
              <a:rPr lang="en-US" dirty="0" smtClean="0"/>
              <a:t>Educator </a:t>
            </a:r>
            <a:r>
              <a:rPr lang="en-US" dirty="0"/>
              <a:t>and Parent links)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Sincere Apologies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 fluency research &amp; instruction  </a:t>
            </a:r>
          </a:p>
          <a:p>
            <a:r>
              <a:rPr lang="en-US" sz="3600" dirty="0" smtClean="0"/>
              <a:t> writing (composition) research &amp;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759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Pendulum Swings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Reading C&amp;I informed by esteemed Higher Ed profs via basal program publishers</a:t>
            </a:r>
          </a:p>
          <a:p>
            <a:endParaRPr lang="en-US" dirty="0" smtClean="0"/>
          </a:p>
          <a:p>
            <a:r>
              <a:rPr lang="en-US" dirty="0" smtClean="0"/>
              <a:t>Whole </a:t>
            </a:r>
            <a:r>
              <a:rPr lang="en-US" dirty="0"/>
              <a:t>word a.k.a. Look-Say method  (</a:t>
            </a:r>
            <a:r>
              <a:rPr lang="en-US" dirty="0" smtClean="0"/>
              <a:t>1930 </a:t>
            </a:r>
            <a:r>
              <a:rPr lang="en-US" dirty="0"/>
              <a:t>– 1985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William S. Gray </a:t>
            </a:r>
            <a:r>
              <a:rPr lang="en-US" sz="2400" dirty="0" smtClean="0">
                <a:sym typeface="Wingdings" pitchFamily="2" charset="2"/>
              </a:rPr>
              <a:t> Scott Foresman</a:t>
            </a:r>
          </a:p>
          <a:p>
            <a:pPr lvl="1"/>
            <a:r>
              <a:rPr lang="en-US" sz="2400" dirty="0"/>
              <a:t>Odille Ousley &amp;</a:t>
            </a:r>
            <a:r>
              <a:rPr lang="en-US" sz="2400" dirty="0" smtClean="0"/>
              <a:t> </a:t>
            </a:r>
            <a:r>
              <a:rPr lang="en-US" sz="2400" dirty="0"/>
              <a:t>David H </a:t>
            </a:r>
            <a:r>
              <a:rPr lang="en-US" sz="2400" dirty="0" smtClean="0"/>
              <a:t>Russell </a:t>
            </a:r>
            <a:r>
              <a:rPr lang="en-US" sz="2400" dirty="0" smtClean="0">
                <a:sym typeface="Wingdings" pitchFamily="2" charset="2"/>
              </a:rPr>
              <a:t> Ginn</a:t>
            </a:r>
            <a:endParaRPr lang="en-US" sz="2400" dirty="0"/>
          </a:p>
          <a:p>
            <a:endParaRPr lang="en-US" dirty="0"/>
          </a:p>
          <a:p>
            <a:r>
              <a:rPr lang="en-US" dirty="0" smtClean="0"/>
              <a:t>Reading clinics at universities for Master’s Degree educators</a:t>
            </a:r>
          </a:p>
          <a:p>
            <a:endParaRPr lang="en-US" dirty="0" smtClean="0"/>
          </a:p>
          <a:p>
            <a:r>
              <a:rPr lang="en-US" dirty="0" smtClean="0"/>
              <a:t>But!  Reading </a:t>
            </a:r>
            <a:r>
              <a:rPr lang="en-US" dirty="0"/>
              <a:t>C&amp;I not studied with scientific method until early 1960s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7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b="8737"/>
          <a:stretch/>
        </p:blipFill>
        <p:spPr>
          <a:xfrm>
            <a:off x="2152650" y="-1"/>
            <a:ext cx="4838700" cy="6108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1350" y="6108412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Grosset &amp; Dunlop, 2004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771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leen\Pictures\My Scans\2012-09 (Sep)\scan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4683" r="18169" b="13866"/>
          <a:stretch/>
        </p:blipFill>
        <p:spPr bwMode="auto">
          <a:xfrm>
            <a:off x="2286000" y="533400"/>
            <a:ext cx="446164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4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Extreme Pendulum Swings?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number of struggling readers (14</a:t>
            </a:r>
            <a:r>
              <a:rPr lang="en-US" baseline="30000" dirty="0" smtClean="0"/>
              <a:t>th</a:t>
            </a:r>
            <a:r>
              <a:rPr lang="en-US" dirty="0" smtClean="0"/>
              <a:t> of 34</a:t>
            </a:r>
            <a:r>
              <a:rPr lang="en-US" baseline="30000" dirty="0" smtClean="0"/>
              <a:t>th</a:t>
            </a:r>
            <a:r>
              <a:rPr lang="en-US" dirty="0" smtClean="0"/>
              <a:t> in world)</a:t>
            </a:r>
          </a:p>
          <a:p>
            <a:endParaRPr lang="en-US" dirty="0" smtClean="0"/>
          </a:p>
          <a:p>
            <a:r>
              <a:rPr lang="en-US" dirty="0" smtClean="0"/>
              <a:t>Parents, policy-makers &amp; </a:t>
            </a:r>
            <a:r>
              <a:rPr lang="en-US" dirty="0"/>
              <a:t>e</a:t>
            </a:r>
            <a:r>
              <a:rPr lang="en-US" dirty="0" smtClean="0"/>
              <a:t>lected officials look for answers</a:t>
            </a:r>
          </a:p>
          <a:p>
            <a:endParaRPr lang="en-US" dirty="0" smtClean="0"/>
          </a:p>
          <a:p>
            <a:r>
              <a:rPr lang="en-US" dirty="0" smtClean="0"/>
              <a:t>Higher Ed community lacks consensus (progressives vs. psychologists) </a:t>
            </a:r>
            <a:r>
              <a:rPr lang="en-US" dirty="0" smtClean="0">
                <a:sym typeface="Wingdings" pitchFamily="2" charset="2"/>
              </a:rPr>
              <a:t> weakens teacher preparation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Public Ed community lacks consensus </a:t>
            </a:r>
          </a:p>
          <a:p>
            <a:endParaRPr lang="en-US" dirty="0"/>
          </a:p>
          <a:p>
            <a:r>
              <a:rPr lang="en-US" dirty="0" smtClean="0"/>
              <a:t>Policy-makers, elected officials, &amp; publishers step into the vacuum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95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 Pendulum Swings 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2448"/>
            <a:ext cx="883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Johnny Can’t Read, by Flesch (1955)</a:t>
            </a:r>
          </a:p>
          <a:p>
            <a:r>
              <a:rPr lang="en-US" dirty="0" smtClean="0"/>
              <a:t>Learning to Read:  The Great Debate, by Chall (1967)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Grade Studies, by Bond &amp; Dykstra (1967)</a:t>
            </a:r>
          </a:p>
          <a:p>
            <a:r>
              <a:rPr lang="en-US" dirty="0" smtClean="0"/>
              <a:t>A Nation at Risk (1983)</a:t>
            </a:r>
          </a:p>
          <a:p>
            <a:r>
              <a:rPr lang="en-US" dirty="0" smtClean="0"/>
              <a:t>Becoming a Nation of Readers, by Anderson (1985)</a:t>
            </a:r>
          </a:p>
          <a:p>
            <a:r>
              <a:rPr lang="en-US" dirty="0"/>
              <a:t>Whole Language </a:t>
            </a:r>
            <a:r>
              <a:rPr lang="en-US" dirty="0" smtClean="0"/>
              <a:t>Framework </a:t>
            </a:r>
            <a:r>
              <a:rPr lang="en-US" dirty="0"/>
              <a:t>in </a:t>
            </a:r>
            <a:r>
              <a:rPr lang="en-US" dirty="0" smtClean="0"/>
              <a:t>California (1987)</a:t>
            </a:r>
          </a:p>
          <a:p>
            <a:r>
              <a:rPr lang="en-US" dirty="0" smtClean="0"/>
              <a:t>Beginning to Read:  Thinking &amp; Learning About Print by Adams (1990)</a:t>
            </a:r>
            <a:endParaRPr lang="en-US" dirty="0"/>
          </a:p>
          <a:p>
            <a:r>
              <a:rPr lang="en-US" dirty="0" smtClean="0"/>
              <a:t>California’s scores on NAEP (1993, 1996)</a:t>
            </a:r>
          </a:p>
          <a:p>
            <a:r>
              <a:rPr lang="en-US" dirty="0" smtClean="0"/>
              <a:t>Re-enter Skills Curriculum in California (1995)</a:t>
            </a:r>
          </a:p>
          <a:p>
            <a:r>
              <a:rPr lang="en-US" dirty="0" smtClean="0"/>
              <a:t>Preventing Reading Difficulties in Young Children by Snow et al. (1998)</a:t>
            </a:r>
          </a:p>
          <a:p>
            <a:r>
              <a:rPr lang="en-US" dirty="0"/>
              <a:t>Reading Excellence Act (1998)</a:t>
            </a:r>
          </a:p>
          <a:p>
            <a:r>
              <a:rPr lang="en-US" dirty="0" smtClean="0"/>
              <a:t>National Reading Panel (2000)</a:t>
            </a:r>
          </a:p>
          <a:p>
            <a:r>
              <a:rPr lang="en-US" dirty="0"/>
              <a:t>NCLB &amp; Reading First (2001)</a:t>
            </a:r>
          </a:p>
          <a:p>
            <a:r>
              <a:rPr lang="en-US" dirty="0" smtClean="0"/>
              <a:t>Utah SB 150 (2010)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71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 Pendulum Swings in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Baseline = “Dick and Jane” Basal Programs (Ginn &amp; Scott Foresman)</a:t>
            </a:r>
          </a:p>
          <a:p>
            <a:endParaRPr lang="en-US" dirty="0" smtClean="0"/>
          </a:p>
          <a:p>
            <a:r>
              <a:rPr lang="en-US" dirty="0" smtClean="0"/>
              <a:t>Sullivan, Lipincott, SRA Synthetic Phonics Programs</a:t>
            </a:r>
          </a:p>
          <a:p>
            <a:r>
              <a:rPr lang="en-US" dirty="0" smtClean="0"/>
              <a:t>Guided Reading w/tubs of predictable little books and/or Literature Anthologies</a:t>
            </a:r>
          </a:p>
          <a:p>
            <a:endParaRPr lang="en-US" dirty="0" smtClean="0"/>
          </a:p>
          <a:p>
            <a:r>
              <a:rPr lang="en-US" dirty="0" smtClean="0"/>
              <a:t>Post-1997 Core Programs = literature &amp; controlled text (Open Court, Harcourt, Houghton-Mifflin, Scott Foresman, Macmillan)</a:t>
            </a:r>
          </a:p>
          <a:p>
            <a:endParaRPr lang="en-US" dirty="0" smtClean="0"/>
          </a:p>
          <a:p>
            <a:r>
              <a:rPr lang="en-US" dirty="0" smtClean="0"/>
              <a:t>2012 = More of the same w/goal of being everything to everybody (ELL, Tier II intervention, G&amp;T)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5018</TotalTime>
  <Words>1345</Words>
  <Application>Microsoft Office PowerPoint</Application>
  <PresentationFormat>On-screen Show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Decatur</vt:lpstr>
      <vt:lpstr>Neutralizing Pendulum Swings:   What Reading Teachers Can do</vt:lpstr>
      <vt:lpstr>With Heartfelt Thanks to:</vt:lpstr>
      <vt:lpstr>With Sincere Apologies to:</vt:lpstr>
      <vt:lpstr>Before the Pendulum Swings</vt:lpstr>
      <vt:lpstr>PowerPoint Presentation</vt:lpstr>
      <vt:lpstr>PowerPoint Presentation</vt:lpstr>
      <vt:lpstr>Why Extreme Pendulum Swings?</vt:lpstr>
      <vt:lpstr>Result:  Pendulum Swings in Policy</vt:lpstr>
      <vt:lpstr>Result:  Pendulum Swings in Curriculum</vt:lpstr>
      <vt:lpstr>PowerPoint Presentation</vt:lpstr>
      <vt:lpstr>PowerPoint Presentation</vt:lpstr>
      <vt:lpstr>Truth within the Swings</vt:lpstr>
      <vt:lpstr>Have We Made Any Progress in Utah?</vt:lpstr>
      <vt:lpstr>Avoiding the Extreme Swings:  Knowledge</vt:lpstr>
      <vt:lpstr>Avoiding the Extreme Swings:  Skill</vt:lpstr>
      <vt:lpstr>Reading Comprehension Theory</vt:lpstr>
      <vt:lpstr>Reading Comprehension Instruction</vt:lpstr>
      <vt:lpstr>Word Recognition Automaticity Theory</vt:lpstr>
      <vt:lpstr>Word Recognition Automaticity Instruction</vt:lpstr>
      <vt:lpstr>Assessment Theory &amp; Instruction</vt:lpstr>
      <vt:lpstr>Pendulum-Resistant Educators</vt:lpstr>
      <vt:lpstr>Pendulum-Resistant Materials:  Text</vt:lpstr>
      <vt:lpstr>Pendulum Resistant-Materials:  Word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Neutralizing Pendulum Swings:   What Reading Teachers Can do</dc:title>
  <dc:creator>Kathleen</dc:creator>
  <cp:lastModifiedBy>Matt Fields</cp:lastModifiedBy>
  <cp:revision>53</cp:revision>
  <dcterms:created xsi:type="dcterms:W3CDTF">2012-09-23T21:03:56Z</dcterms:created>
  <dcterms:modified xsi:type="dcterms:W3CDTF">2012-10-04T23:18:52Z</dcterms:modified>
</cp:coreProperties>
</file>