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62" r:id="rId3"/>
    <p:sldId id="268" r:id="rId4"/>
    <p:sldId id="263" r:id="rId5"/>
    <p:sldId id="264" r:id="rId6"/>
    <p:sldId id="265" r:id="rId7"/>
    <p:sldId id="266" r:id="rId8"/>
    <p:sldId id="278" r:id="rId9"/>
    <p:sldId id="267" r:id="rId10"/>
    <p:sldId id="279" r:id="rId11"/>
    <p:sldId id="293" r:id="rId12"/>
    <p:sldId id="280" r:id="rId13"/>
    <p:sldId id="298" r:id="rId14"/>
    <p:sldId id="294" r:id="rId15"/>
    <p:sldId id="299" r:id="rId16"/>
    <p:sldId id="295" r:id="rId17"/>
    <p:sldId id="285" r:id="rId18"/>
    <p:sldId id="296" r:id="rId19"/>
    <p:sldId id="287" r:id="rId20"/>
    <p:sldId id="297" r:id="rId21"/>
    <p:sldId id="300" r:id="rId22"/>
    <p:sldId id="301" r:id="rId23"/>
    <p:sldId id="302" r:id="rId24"/>
    <p:sldId id="303" r:id="rId25"/>
    <p:sldId id="304" r:id="rId26"/>
    <p:sldId id="305" r:id="rId27"/>
    <p:sldId id="270" r:id="rId28"/>
    <p:sldId id="271" r:id="rId29"/>
    <p:sldId id="272" r:id="rId30"/>
    <p:sldId id="277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62BD083-77E2-4855-BD0D-402D8384B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9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23AB3C5-4CE8-4839-BEF8-82D3FB271737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DD8BCC8-D0D8-47D2-B844-F4B75A351D52}" type="slidenum">
              <a:rPr lang="en-US" altLang="en-US" smtClean="0">
                <a:latin typeface="Arial" charset="0"/>
              </a:rPr>
              <a:pPr/>
              <a:t>28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874972-5177-4A1F-927B-ECB4165DF883}" type="slidenum">
              <a:rPr lang="en-US" altLang="en-US" smtClean="0">
                <a:latin typeface="Arial" charset="0"/>
              </a:rPr>
              <a:pPr/>
              <a:t>29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1BE6B70-C5DB-49B5-BB3D-62E593FA5688}" type="slidenum">
              <a:rPr lang="en-US" altLang="en-US" smtClean="0">
                <a:latin typeface="Arial" charset="0"/>
              </a:rPr>
              <a:pPr/>
              <a:t>30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74E4C20-1544-46C2-8278-123011BD6553}" type="slidenum">
              <a:rPr lang="en-US" altLang="en-US" smtClean="0">
                <a:latin typeface="Arial" charset="0"/>
              </a:rPr>
              <a:pPr/>
              <a:t>31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6BBF1D6-5FD6-4691-AE37-763C318C3ED3}" type="slidenum">
              <a:rPr lang="en-US" altLang="en-US" smtClean="0">
                <a:latin typeface="Arial" charset="0"/>
              </a:rPr>
              <a:pPr/>
              <a:t>32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5FB323-EDDD-49F8-BFB7-7E5EB6A5D826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4D2FE4A-1380-489D-B0FE-BBA88323318B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E913C3A-007F-4574-8F89-B8D3509D1269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7BFECFF-7C38-4E47-B7CA-1720779304CE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0431CF-B577-4733-9486-F4F2A709A886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9A5AE2-6273-45EB-B5AA-DD192229B5B6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4F7162F-94AA-44A6-B3B5-87D5A92FEF06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CF8080A-D8BD-4F29-9DD6-103456FB4731}" type="slidenum">
              <a:rPr lang="en-US" altLang="en-US" smtClean="0">
                <a:latin typeface="Arial" charset="0"/>
              </a:rPr>
              <a:pPr/>
              <a:t>27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0C235DE-DB2E-4C07-BDFC-9D988D24A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A87A-6BAD-4683-91E8-08F3F449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0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79DF-1187-4AA8-BE84-7C458C6CF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9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01ECE-84EA-42EA-B03A-82BD2C1EF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3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F3FB-80E5-4C5C-9923-8A4921C7B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6AA1-0D8B-46E9-81AC-B6A5B9B5F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BA458-ACF3-4139-B1AE-4CE36E04F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1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733F-7F87-424B-B2B7-F83CD014A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510E8-186B-4519-AFF8-34DB48496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C31E-79AE-4AD8-9B61-3F989363A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7497B-9170-484E-85FA-FD2C9C188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0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825F2-2BB0-491B-A27D-563429CB7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4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9AC1502-3F9F-4254-BDDD-8130C47E5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4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5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6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7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8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9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10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1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12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3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14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5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Word_97_-_2003_Document16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Word_97_-_2003_Document17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18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8001000" cy="1462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Maintaining the Power of One-on-One in a Group of Four: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915400" cy="182245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Early Steps Quads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RLA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673225" y="2105025"/>
          <a:ext cx="6399213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4" imgW="5817785" imgH="3654913" progId="Word.Document.8">
                  <p:embed/>
                </p:oleObj>
              </mc:Choice>
              <mc:Fallback>
                <p:oleObj name="Document" r:id="rId4" imgW="5817785" imgH="3654913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2105025"/>
                        <a:ext cx="6399213" cy="401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RLA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50938" y="2136775"/>
          <a:ext cx="6694487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4" imgW="4471764" imgH="2797342" progId="Word.Document.8">
                  <p:embed/>
                </p:oleObj>
              </mc:Choice>
              <mc:Fallback>
                <p:oleObj name="Document" r:id="rId4" imgW="4471764" imgH="2797342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136775"/>
                        <a:ext cx="6694487" cy="418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RLA</a:t>
            </a: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09600" y="1371600"/>
          <a:ext cx="798036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Document" r:id="rId4" imgW="7029344" imgH="2066839" progId="Word.Document.8">
                  <p:embed/>
                </p:oleObj>
              </mc:Choice>
              <mc:Fallback>
                <p:oleObj name="Document" r:id="rId4" imgW="7029344" imgH="2066839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7980363" cy="234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76388" y="3617913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</a:t>
            </a:r>
            <a:r>
              <a:rPr lang="en-US" altLang="en-US" sz="2000" b="1">
                <a:latin typeface="Arial" charset="0"/>
              </a:rPr>
              <a:t>Tutor Effect</a:t>
            </a:r>
            <a:r>
              <a:rPr lang="en-US" altLang="en-US" sz="2000">
                <a:latin typeface="Arial" charset="0"/>
              </a:rPr>
              <a:t>) = .001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(School Effect) = .259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Flash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706563" y="2105025"/>
          <a:ext cx="6042025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4" imgW="5817785" imgH="3674020" progId="Word.Document.8">
                  <p:embed/>
                </p:oleObj>
              </mc:Choice>
              <mc:Fallback>
                <p:oleObj name="Document" r:id="rId4" imgW="5817785" imgH="36740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2105025"/>
                        <a:ext cx="6042025" cy="381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Flash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422275" y="1447800"/>
          <a:ext cx="8070850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ocument" r:id="rId4" imgW="7038340" imgH="2066839" progId="Word.Document.8">
                  <p:embed/>
                </p:oleObj>
              </mc:Choice>
              <mc:Fallback>
                <p:oleObj name="Document" r:id="rId4" imgW="7038340" imgH="206683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1447800"/>
                        <a:ext cx="8070850" cy="237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06538" y="3694113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</a:t>
            </a:r>
            <a:r>
              <a:rPr lang="en-US" altLang="en-US" sz="2000" b="1">
                <a:latin typeface="Arial" charset="0"/>
              </a:rPr>
              <a:t>Tutor Effect</a:t>
            </a:r>
            <a:r>
              <a:rPr lang="en-US" altLang="en-US" sz="2000">
                <a:latin typeface="Arial" charset="0"/>
              </a:rPr>
              <a:t>) = .000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(School Effect) &gt; .500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Spelling (DSA)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720850" y="2105025"/>
          <a:ext cx="5967413" cy="376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cument" r:id="rId4" imgW="5817785" imgH="3683393" progId="Word.Document.8">
                  <p:embed/>
                </p:oleObj>
              </mc:Choice>
              <mc:Fallback>
                <p:oleObj name="Document" r:id="rId4" imgW="5817785" imgH="36833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2105025"/>
                        <a:ext cx="5967413" cy="376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Spelling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92150" y="1447800"/>
          <a:ext cx="7518400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Document" r:id="rId4" imgW="7026106" imgH="2832936" progId="Word.Document.8">
                  <p:embed/>
                </p:oleObj>
              </mc:Choice>
              <mc:Fallback>
                <p:oleObj name="Document" r:id="rId4" imgW="7026106" imgH="28329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447800"/>
                        <a:ext cx="7518400" cy="303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90663" y="4343400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</a:t>
            </a:r>
            <a:r>
              <a:rPr lang="en-US" altLang="en-US" sz="2000" b="1">
                <a:latin typeface="Arial" charset="0"/>
              </a:rPr>
              <a:t>Tutor Effect</a:t>
            </a:r>
            <a:r>
              <a:rPr lang="en-US" altLang="en-US" sz="2000">
                <a:latin typeface="Arial" charset="0"/>
              </a:rPr>
              <a:t>) = .011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</a:t>
            </a:r>
            <a:r>
              <a:rPr lang="en-US" altLang="en-US" sz="2000" b="1">
                <a:latin typeface="Arial" charset="0"/>
              </a:rPr>
              <a:t>School Effect</a:t>
            </a:r>
            <a:r>
              <a:rPr lang="en-US" altLang="en-US" sz="2000">
                <a:latin typeface="Arial" charset="0"/>
              </a:rPr>
              <a:t>) = .009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WRMT Word Attack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214438" y="1443038"/>
          <a:ext cx="6281737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Document" r:id="rId4" imgW="5379868" imgH="3699256" progId="Word.Document.8">
                  <p:embed/>
                </p:oleObj>
              </mc:Choice>
              <mc:Fallback>
                <p:oleObj name="Document" r:id="rId4" imgW="5379868" imgH="369925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443038"/>
                        <a:ext cx="6281737" cy="430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WRMT Word Attack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762000" y="1447800"/>
          <a:ext cx="7354888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Document" r:id="rId4" imgW="7099872" imgH="2066839" progId="Word.Document.8">
                  <p:embed/>
                </p:oleObj>
              </mc:Choice>
              <mc:Fallback>
                <p:oleObj name="Document" r:id="rId4" imgW="7099872" imgH="206683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7354888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19200" y="3505200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(Tutor Effect) &gt; .500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(School Effect) = .415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4000" smtClean="0">
                <a:latin typeface="Arial" charset="0"/>
              </a:rPr>
              <a:t> </a:t>
            </a:r>
            <a:r>
              <a:rPr lang="en-US" altLang="en-US" sz="2800" smtClean="0">
                <a:latin typeface="Arial" charset="0"/>
              </a:rPr>
              <a:t>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WRMT Passage Comprehension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533525" y="2093913"/>
          <a:ext cx="6186488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Document" r:id="rId4" imgW="5379868" imgH="3704303" progId="Word.Document.8">
                  <p:embed/>
                </p:oleObj>
              </mc:Choice>
              <mc:Fallback>
                <p:oleObj name="Document" r:id="rId4" imgW="5379868" imgH="370430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093913"/>
                        <a:ext cx="6186488" cy="425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52400"/>
            <a:ext cx="8021638" cy="1462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Research Question:  Readers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772400" cy="3962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3600" smtClean="0"/>
              <a:t>Do 1:1 and 1:4 intervention formats provide differential benefits to struggling readers?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smtClean="0"/>
              <a:t>Is 1-on-4 grouping format as effective as 1-on-1 for improving the performance of struggling readers?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Passage Comprehension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757238" y="1443038"/>
          <a:ext cx="72564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4" imgW="7075763" imgH="2448265" progId="Word.Document.8">
                  <p:embed/>
                </p:oleObj>
              </mc:Choice>
              <mc:Fallback>
                <p:oleObj name="Document" r:id="rId4" imgW="7075763" imgH="244826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1443038"/>
                        <a:ext cx="7256462" cy="250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71600" y="3886200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(Tutor Effect) = .303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(School Effect) = .152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DIBELS CLS (Correct Letter Sounds)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474788" y="2105025"/>
          <a:ext cx="6108700" cy="370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Document" r:id="rId4" imgW="6064631" imgH="3680509" progId="Word.Document.8">
                  <p:embed/>
                </p:oleObj>
              </mc:Choice>
              <mc:Fallback>
                <p:oleObj name="Document" r:id="rId4" imgW="6064631" imgH="368050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105025"/>
                        <a:ext cx="6108700" cy="370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DIBELS Correct Letter Sounds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09600" y="1447800"/>
          <a:ext cx="7605713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ocument" r:id="rId4" imgW="7065687" imgH="2829691" progId="Word.Document.8">
                  <p:embed/>
                </p:oleObj>
              </mc:Choice>
              <mc:Fallback>
                <p:oleObj name="Document" r:id="rId4" imgW="7065687" imgH="282969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7605713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4343400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(Tutor Effect) &gt; .500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</a:t>
            </a:r>
            <a:r>
              <a:rPr lang="en-US" altLang="en-US" sz="2000" b="1">
                <a:latin typeface="Arial" charset="0"/>
              </a:rPr>
              <a:t>School Effect</a:t>
            </a:r>
            <a:r>
              <a:rPr lang="en-US" altLang="en-US" sz="2000">
                <a:latin typeface="Arial" charset="0"/>
              </a:rPr>
              <a:t>) = .037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DIBELS WWR (Whole Words Read)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317625" y="2105025"/>
          <a:ext cx="6159500" cy="364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Document" r:id="rId4" imgW="6210004" imgH="3677265" progId="Word.Document.8">
                  <p:embed/>
                </p:oleObj>
              </mc:Choice>
              <mc:Fallback>
                <p:oleObj name="Document" r:id="rId4" imgW="6210004" imgH="367726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2105025"/>
                        <a:ext cx="6159500" cy="364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DIBELS Whole Words Read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92150" y="1447800"/>
          <a:ext cx="7246938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Document" r:id="rId4" imgW="6993361" imgH="2832936" progId="Word.Document.8">
                  <p:embed/>
                </p:oleObj>
              </mc:Choice>
              <mc:Fallback>
                <p:oleObj name="Document" r:id="rId4" imgW="6993361" imgH="28329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447800"/>
                        <a:ext cx="7246938" cy="293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03363" y="4267200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(Tutor Effect) = .345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(School Effect) &gt; .500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 Singleton vs. Quad Performance on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DIBELS ORF(Oral Reading Fluency)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327150" y="2105025"/>
          <a:ext cx="6069013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Document" r:id="rId4" imgW="6210004" imgH="3681951" progId="Word.Document.8">
                  <p:embed/>
                </p:oleObj>
              </mc:Choice>
              <mc:Fallback>
                <p:oleObj name="Document" r:id="rId4" imgW="6210004" imgH="368195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2105025"/>
                        <a:ext cx="6069013" cy="359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latin typeface="Arial" charset="0"/>
              </a:rPr>
              <a:t>Reduced Model HLM-3 Coefficients for</a:t>
            </a:r>
            <a:br>
              <a:rPr lang="en-US" altLang="en-US" sz="2800" smtClean="0">
                <a:latin typeface="Arial" charset="0"/>
              </a:rPr>
            </a:br>
            <a:r>
              <a:rPr lang="en-US" altLang="en-US" sz="3600" smtClean="0">
                <a:latin typeface="Arial" charset="0"/>
              </a:rPr>
              <a:t>Post DIBELS Oral Reading Fluency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533400" y="1382713"/>
          <a:ext cx="7696200" cy="227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Document" r:id="rId4" imgW="6993361" imgH="2066839" progId="Word.Document.8">
                  <p:embed/>
                </p:oleObj>
              </mc:Choice>
              <mc:Fallback>
                <p:oleObj name="Document" r:id="rId4" imgW="6993361" imgH="206683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82713"/>
                        <a:ext cx="7696200" cy="227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00200" y="3581400"/>
            <a:ext cx="6934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Symbol" pitchFamily="18" charset="2"/>
              </a:rPr>
              <a:t>2</a:t>
            </a:r>
            <a:r>
              <a:rPr lang="en-US" altLang="en-US" sz="2000">
                <a:latin typeface="Arial" charset="0"/>
              </a:rPr>
              <a:t> p-value for Level-2 R (</a:t>
            </a:r>
            <a:r>
              <a:rPr lang="en-US" altLang="en-US" sz="2000" b="1">
                <a:latin typeface="Arial" charset="0"/>
              </a:rPr>
              <a:t>Tutor Effect</a:t>
            </a:r>
            <a:r>
              <a:rPr lang="en-US" altLang="en-US" sz="2000">
                <a:latin typeface="Arial" charset="0"/>
              </a:rPr>
              <a:t>) = .001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Symbol" pitchFamily="18" charset="2"/>
              </a:rPr>
              <a:t>c</a:t>
            </a:r>
            <a:r>
              <a:rPr lang="en-US" altLang="en-US" sz="2000" baseline="30000">
                <a:latin typeface="Arial" charset="0"/>
              </a:rPr>
              <a:t>2</a:t>
            </a:r>
            <a:r>
              <a:rPr lang="en-US" altLang="en-US" sz="2000">
                <a:latin typeface="Arial" charset="0"/>
              </a:rPr>
              <a:t> p-value for Level-3 U (</a:t>
            </a:r>
            <a:r>
              <a:rPr lang="en-US" altLang="en-US" sz="2000" b="1">
                <a:latin typeface="Arial" charset="0"/>
              </a:rPr>
              <a:t>School Effect</a:t>
            </a:r>
            <a:r>
              <a:rPr lang="en-US" altLang="en-US" sz="2000">
                <a:latin typeface="Arial" charset="0"/>
              </a:rPr>
              <a:t>) = .032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Discussion:  Readers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772400" cy="4840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Replicates Vaughn et al. 2006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 advantage for 1:1 group size in comparison to 1:4 (quads)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Discussion:  Educators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772400" cy="4840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Paraprofessionals were able to deliver quad reading intervention as effectively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…when supervised by an intervention specialist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Implications for Ed Practice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772400" cy="4840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Growing evidence that 1:4 is an effective grouping format for intervention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more efficient use of resources allows more students to receive intervention</a:t>
            </a:r>
          </a:p>
          <a:p>
            <a:pPr eaLnBrk="1" hangingPunct="1"/>
            <a:endParaRPr lang="en-US" altLang="en-US" smtClean="0">
              <a:sym typeface="Wingdings" pitchFamily="2" charset="2"/>
            </a:endParaRP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52400"/>
            <a:ext cx="8021638" cy="1462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Research Question:  Educators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8077200" cy="3962400"/>
          </a:xfrm>
        </p:spPr>
        <p:txBody>
          <a:bodyPr/>
          <a:lstStyle/>
          <a:p>
            <a:pPr lvl="1" eaLnBrk="1" hangingPunct="1"/>
            <a:r>
              <a:rPr lang="en-US" altLang="en-US" sz="3600" smtClean="0"/>
              <a:t>Can non-certified paraprofessionals deliver 1:4 reading intervention as effectively as certified teacher when supervised by an intervention specialist? 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3600" smtClean="0"/>
          </a:p>
          <a:p>
            <a:pPr lvl="1" eaLnBrk="1" hangingPunct="1"/>
            <a:endParaRPr lang="en-US" altLang="en-US" sz="3600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Implications for Ed Practice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772400" cy="4840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Trained, supervised paraprofessionals can effectively extend the reach of classroom teacher and reading specialists in helping struggling readers become more successful</a:t>
            </a:r>
            <a:endParaRPr lang="en-US" altLang="en-US" smtClean="0">
              <a:sym typeface="Wingdings" pitchFamily="2" charset="2"/>
            </a:endParaRP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Implications for Ed Practice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4840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&gt;1 group size requires management skill on part of educator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Immutable benefits of 1:1 grouping</a:t>
            </a:r>
            <a:endParaRPr lang="en-US" altLang="en-US" smtClean="0">
              <a:sym typeface="Wingdings" pitchFamily="2" charset="2"/>
            </a:endParaRP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Professional development opportunity to focus solely on reading development 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Students who “don’t fit” a group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Educators who “don’t fit” with groups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Future Research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840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Economies of Scale - 1:4 vs. 1:6 advantage?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Methods:  Readers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772400" cy="41148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 = 214</a:t>
            </a:r>
          </a:p>
          <a:p>
            <a:pPr eaLnBrk="1" hangingPunct="1"/>
            <a:r>
              <a:rPr lang="en-US" altLang="en-US" smtClean="0"/>
              <a:t>14 Title 1 and non-Title 1 schools</a:t>
            </a:r>
          </a:p>
          <a:p>
            <a:pPr eaLnBrk="1" hangingPunct="1"/>
            <a:r>
              <a:rPr lang="en-US" altLang="en-US" smtClean="0"/>
              <a:t>Public: rural &amp; urban</a:t>
            </a:r>
          </a:p>
          <a:p>
            <a:pPr eaLnBrk="1" hangingPunct="1"/>
            <a:r>
              <a:rPr lang="en-US" altLang="en-US" smtClean="0"/>
              <a:t>Grade 1</a:t>
            </a:r>
          </a:p>
          <a:p>
            <a:pPr eaLnBrk="1" hangingPunct="1"/>
            <a:r>
              <a:rPr lang="en-US" altLang="en-US" smtClean="0"/>
              <a:t>Diverse SES, ethnicity, achievement</a:t>
            </a:r>
          </a:p>
          <a:p>
            <a:pPr eaLnBrk="1" hangingPunct="1"/>
            <a:r>
              <a:rPr lang="en-US" altLang="en-US" smtClean="0"/>
              <a:t>Randomly assigned to 1-on-1 or quad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Methods:  Educators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 = 47</a:t>
            </a:r>
          </a:p>
          <a:p>
            <a:pPr eaLnBrk="1" hangingPunct="1"/>
            <a:r>
              <a:rPr lang="en-US" altLang="en-US" smtClean="0"/>
              <a:t>Classroom teachers, literacy coaches, paraprofessionals, UURC staff</a:t>
            </a:r>
          </a:p>
          <a:p>
            <a:pPr eaLnBrk="1" hangingPunct="1"/>
            <a:r>
              <a:rPr lang="en-US" altLang="en-US" smtClean="0"/>
              <a:t>Each pre-certified in Early Steps </a:t>
            </a:r>
          </a:p>
          <a:p>
            <a:pPr eaLnBrk="1" hangingPunct="1"/>
            <a:r>
              <a:rPr lang="en-US" altLang="en-US" smtClean="0"/>
              <a:t>Each tutored 1:1 </a:t>
            </a:r>
            <a:r>
              <a:rPr lang="en-US" altLang="en-US" b="1" smtClean="0"/>
              <a:t>and</a:t>
            </a:r>
            <a:r>
              <a:rPr lang="en-US" altLang="en-US" smtClean="0"/>
              <a:t> 1:4</a:t>
            </a:r>
          </a:p>
          <a:p>
            <a:pPr eaLnBrk="1" hangingPunct="1"/>
            <a:r>
              <a:rPr lang="en-US" altLang="en-US" smtClean="0"/>
              <a:t>Each was observed 7 times over year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Methods:  Intervention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7772400" cy="4840288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45 minute lessons</a:t>
            </a:r>
          </a:p>
          <a:p>
            <a:pPr eaLnBrk="1" hangingPunct="1"/>
            <a:r>
              <a:rPr lang="en-US" altLang="en-US" smtClean="0"/>
              <a:t>80 lessons over year’s 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Methods:  Pre-Post Measures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8077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Criterion-referenced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Word recognition automaticity (Flash)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Passage reading level (RLA)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Spelling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Norm-referenced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Woodcock Word Attack (WRMT-WA)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Woodcock Passage Comp. (WRMT-PC)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DIBELS (NWF-CLS, NWF-WWR, ORF)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latin typeface="Arial" charset="0"/>
              </a:rPr>
              <a:t>Methods: RLA Criteria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303463" y="1901825"/>
          <a:ext cx="473075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4" imgW="4360367" imgH="4177441" progId="Word.Document.8">
                  <p:embed/>
                </p:oleObj>
              </mc:Choice>
              <mc:Fallback>
                <p:oleObj name="Document" r:id="rId4" imgW="4360367" imgH="4177441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1901825"/>
                        <a:ext cx="473075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Methods:  Analyses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7772400" cy="4840288"/>
          </a:xfrm>
        </p:spPr>
        <p:txBody>
          <a:bodyPr/>
          <a:lstStyle/>
          <a:p>
            <a:pPr eaLnBrk="1" hangingPunct="1"/>
            <a:r>
              <a:rPr lang="en-US" altLang="en-US" smtClean="0"/>
              <a:t>3-Level HLM</a:t>
            </a:r>
          </a:p>
          <a:p>
            <a:pPr lvl="1" eaLnBrk="1" hangingPunct="1"/>
            <a:r>
              <a:rPr lang="en-US" altLang="en-US" smtClean="0"/>
              <a:t>School, Tutor, Student</a:t>
            </a:r>
          </a:p>
          <a:p>
            <a:pPr lvl="2" eaLnBrk="1" hangingPunct="1"/>
            <a:r>
              <a:rPr lang="en-US" altLang="en-US" smtClean="0"/>
              <a:t>Certified/Non – Level-2 Variable</a:t>
            </a:r>
          </a:p>
          <a:p>
            <a:pPr lvl="1" eaLnBrk="1" hangingPunct="1"/>
            <a:r>
              <a:rPr lang="en-US" altLang="en-US" smtClean="0"/>
              <a:t>Regression analysis</a:t>
            </a:r>
          </a:p>
          <a:p>
            <a:pPr lvl="2" eaLnBrk="1" hangingPunct="1"/>
            <a:r>
              <a:rPr lang="en-US" altLang="en-US" smtClean="0"/>
              <a:t>Maximum likelihood (not OLS)</a:t>
            </a:r>
          </a:p>
          <a:p>
            <a:pPr eaLnBrk="1" hangingPunct="1"/>
            <a:r>
              <a:rPr lang="en-US" altLang="en-US" smtClean="0"/>
              <a:t>Model reduction method</a:t>
            </a:r>
          </a:p>
          <a:p>
            <a:pPr lvl="1" eaLnBrk="1" hangingPunct="1"/>
            <a:r>
              <a:rPr lang="en-US" altLang="en-US" smtClean="0"/>
              <a:t>Run full model w/ all covariates</a:t>
            </a:r>
          </a:p>
          <a:p>
            <a:pPr lvl="1" eaLnBrk="1" hangingPunct="1"/>
            <a:r>
              <a:rPr lang="en-US" altLang="en-US" smtClean="0"/>
              <a:t>Remove non-significant covariates</a:t>
            </a:r>
          </a:p>
          <a:p>
            <a:pPr lvl="1" eaLnBrk="1" hangingPunct="1"/>
            <a:r>
              <a:rPr lang="en-US" altLang="en-US" smtClean="0"/>
              <a:t>Retain variables of interest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690</Words>
  <Application>Microsoft Office PowerPoint</Application>
  <PresentationFormat>On-screen Show (4:3)</PresentationFormat>
  <Paragraphs>133</Paragraphs>
  <Slides>32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Tahoma</vt:lpstr>
      <vt:lpstr>Arial</vt:lpstr>
      <vt:lpstr>Wingdings</vt:lpstr>
      <vt:lpstr>Symbol</vt:lpstr>
      <vt:lpstr>Blends</vt:lpstr>
      <vt:lpstr>Microsoft Word 97 - 2003 Document</vt:lpstr>
      <vt:lpstr>Maintaining the Power of One-on-One in a Group of Four:  </vt:lpstr>
      <vt:lpstr>Research Question:  Readers</vt:lpstr>
      <vt:lpstr>Research Question:  Educators</vt:lpstr>
      <vt:lpstr>Methods:  Readers</vt:lpstr>
      <vt:lpstr>Methods:  Educators</vt:lpstr>
      <vt:lpstr>Methods:  Intervention</vt:lpstr>
      <vt:lpstr>Methods:  Pre-Post Measures</vt:lpstr>
      <vt:lpstr>Methods: RLA Criteria</vt:lpstr>
      <vt:lpstr>Methods:  Analyses</vt:lpstr>
      <vt:lpstr> Singleton vs. Quad Performance on RLA</vt:lpstr>
      <vt:lpstr> Singleton vs. Quad Performance on RLA</vt:lpstr>
      <vt:lpstr>Reduced Model HLM-3 Coefficients for Post RLA</vt:lpstr>
      <vt:lpstr> Singleton vs. Quad Performance on Flash</vt:lpstr>
      <vt:lpstr>Reduced Model HLM-3 Coefficients for Post Flash</vt:lpstr>
      <vt:lpstr> Singleton vs. Quad Performance on Spelling (DSA)</vt:lpstr>
      <vt:lpstr>Reduced Model HLM-3 Coefficients for Post Spelling</vt:lpstr>
      <vt:lpstr> Singleton vs. Quad Performance on WRMT Word Attack</vt:lpstr>
      <vt:lpstr>Reduced Model HLM-3 Coefficients for Post WRMT Word Attack</vt:lpstr>
      <vt:lpstr> Singleton vs. Quad Performance on WRMT Passage Comprehension</vt:lpstr>
      <vt:lpstr>Reduced Model HLM-3 Coefficients for Post Passage Comprehension</vt:lpstr>
      <vt:lpstr> Singleton vs. Quad Performance on DIBELS CLS (Correct Letter Sounds)</vt:lpstr>
      <vt:lpstr>Reduced Model HLM-3 Coefficients for Post DIBELS Correct Letter Sounds</vt:lpstr>
      <vt:lpstr> Singleton vs. Quad Performance on DIBELS WWR (Whole Words Read)</vt:lpstr>
      <vt:lpstr>Reduced Model HLM-3 Coefficients for Post DIBELS Whole Words Read</vt:lpstr>
      <vt:lpstr> Singleton vs. Quad Performance on DIBELS ORF(Oral Reading Fluency)</vt:lpstr>
      <vt:lpstr>Reduced Model HLM-3 Coefficients for Post DIBELS Oral Reading Fluency</vt:lpstr>
      <vt:lpstr>Discussion:  Readers</vt:lpstr>
      <vt:lpstr>Discussion:  Educators</vt:lpstr>
      <vt:lpstr>Implications for Ed Practice</vt:lpstr>
      <vt:lpstr>Implications for Ed Practice</vt:lpstr>
      <vt:lpstr>Implications for Ed Practice</vt:lpstr>
      <vt:lpstr>Future Research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One-on-One in a Group of Three:  Next Steps Triads</dc:title>
  <dc:creator>uurc</dc:creator>
  <cp:lastModifiedBy>Matt Fields</cp:lastModifiedBy>
  <cp:revision>51</cp:revision>
  <dcterms:created xsi:type="dcterms:W3CDTF">2008-05-10T01:05:17Z</dcterms:created>
  <dcterms:modified xsi:type="dcterms:W3CDTF">2013-08-15T18:40:24Z</dcterms:modified>
</cp:coreProperties>
</file>